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56" r:id="rId3"/>
    <p:sldId id="258" r:id="rId4"/>
    <p:sldId id="268" r:id="rId5"/>
    <p:sldId id="269" r:id="rId6"/>
    <p:sldId id="261" r:id="rId7"/>
    <p:sldId id="265" r:id="rId8"/>
    <p:sldId id="263" r:id="rId9"/>
    <p:sldId id="264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4660"/>
  </p:normalViewPr>
  <p:slideViewPr>
    <p:cSldViewPr snapToGrid="0">
      <p:cViewPr varScale="1">
        <p:scale>
          <a:sx n="81" d="100"/>
          <a:sy n="81" d="100"/>
        </p:scale>
        <p:origin x="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Jan-Nov 27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TOTAL CRIME INCIDENTS</c:v>
                </c:pt>
                <c:pt idx="1">
                  <c:v>POI</c:v>
                </c:pt>
                <c:pt idx="2">
                  <c:v>PSI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2735</c:v>
                </c:pt>
                <c:pt idx="1">
                  <c:v>1886</c:v>
                </c:pt>
                <c:pt idx="2">
                  <c:v>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A7-406B-B5E0-03CB89707D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Jan-Nov 27 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TOTAL CRIME INCIDENTS</c:v>
                </c:pt>
                <c:pt idx="1">
                  <c:v>POI</c:v>
                </c:pt>
                <c:pt idx="2">
                  <c:v>PSI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3533</c:v>
                </c:pt>
                <c:pt idx="1">
                  <c:v>1973</c:v>
                </c:pt>
                <c:pt idx="2">
                  <c:v>1560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A7-406B-B5E0-03CB89707D8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9324808"/>
        <c:axId val="499448760"/>
      </c:barChart>
      <c:catAx>
        <c:axId val="30932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448760"/>
        <c:crosses val="autoZero"/>
        <c:auto val="1"/>
        <c:lblAlgn val="ctr"/>
        <c:lblOffset val="100"/>
        <c:noMultiLvlLbl val="0"/>
      </c:catAx>
      <c:valAx>
        <c:axId val="49944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2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Jan-Nov 27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ABRA</c:v>
                </c:pt>
                <c:pt idx="1">
                  <c:v>APAYAO</c:v>
                </c:pt>
                <c:pt idx="2">
                  <c:v>BAGUIO</c:v>
                </c:pt>
                <c:pt idx="3">
                  <c:v>BENGUET</c:v>
                </c:pt>
                <c:pt idx="4">
                  <c:v>IFUGAO</c:v>
                </c:pt>
                <c:pt idx="5">
                  <c:v>KALINGA</c:v>
                </c:pt>
                <c:pt idx="6">
                  <c:v>MT PROVINCE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388</c:v>
                </c:pt>
                <c:pt idx="1">
                  <c:v>93</c:v>
                </c:pt>
                <c:pt idx="2">
                  <c:v>1055</c:v>
                </c:pt>
                <c:pt idx="3">
                  <c:v>540</c:v>
                </c:pt>
                <c:pt idx="4">
                  <c:v>209</c:v>
                </c:pt>
                <c:pt idx="5">
                  <c:v>324</c:v>
                </c:pt>
                <c:pt idx="6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2B-421B-8D02-3C3BE61602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Jan-Nov 27 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ABRA</c:v>
                </c:pt>
                <c:pt idx="1">
                  <c:v>APAYAO</c:v>
                </c:pt>
                <c:pt idx="2">
                  <c:v>BAGUIO</c:v>
                </c:pt>
                <c:pt idx="3">
                  <c:v>BENGUET</c:v>
                </c:pt>
                <c:pt idx="4">
                  <c:v>IFUGAO</c:v>
                </c:pt>
                <c:pt idx="5">
                  <c:v>KALINGA</c:v>
                </c:pt>
                <c:pt idx="6">
                  <c:v>MT PROVINCE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357</c:v>
                </c:pt>
                <c:pt idx="1">
                  <c:v>115</c:v>
                </c:pt>
                <c:pt idx="2">
                  <c:v>1639</c:v>
                </c:pt>
                <c:pt idx="3">
                  <c:v>752</c:v>
                </c:pt>
                <c:pt idx="4">
                  <c:v>253</c:v>
                </c:pt>
                <c:pt idx="5">
                  <c:v>317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2B-421B-8D02-3C3BE6160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910664"/>
        <c:axId val="423910336"/>
      </c:barChart>
      <c:catAx>
        <c:axId val="42391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10336"/>
        <c:crosses val="autoZero"/>
        <c:auto val="1"/>
        <c:lblAlgn val="ctr"/>
        <c:lblOffset val="100"/>
        <c:noMultiLvlLbl val="0"/>
      </c:catAx>
      <c:valAx>
        <c:axId val="423910336"/>
        <c:scaling>
          <c:orientation val="minMax"/>
          <c:max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1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Jan-Nov 27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ABRA</c:v>
                </c:pt>
                <c:pt idx="1">
                  <c:v>APAYAO</c:v>
                </c:pt>
                <c:pt idx="2">
                  <c:v>BAGUIO</c:v>
                </c:pt>
                <c:pt idx="3">
                  <c:v>BENGUET</c:v>
                </c:pt>
                <c:pt idx="4">
                  <c:v>IFUGAO</c:v>
                </c:pt>
                <c:pt idx="5">
                  <c:v>KALINGA</c:v>
                </c:pt>
                <c:pt idx="6">
                  <c:v>MT PROVINCE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255</c:v>
                </c:pt>
                <c:pt idx="1">
                  <c:v>77</c:v>
                </c:pt>
                <c:pt idx="2">
                  <c:v>693</c:v>
                </c:pt>
                <c:pt idx="3">
                  <c:v>409</c:v>
                </c:pt>
                <c:pt idx="4">
                  <c:v>146</c:v>
                </c:pt>
                <c:pt idx="5">
                  <c:v>224</c:v>
                </c:pt>
                <c:pt idx="6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2B-421B-8D02-3C3BE61602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Jan-Nov 27 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ABRA</c:v>
                </c:pt>
                <c:pt idx="1">
                  <c:v>APAYAO</c:v>
                </c:pt>
                <c:pt idx="2">
                  <c:v>BAGUIO</c:v>
                </c:pt>
                <c:pt idx="3">
                  <c:v>BENGUET</c:v>
                </c:pt>
                <c:pt idx="4">
                  <c:v>IFUGAO</c:v>
                </c:pt>
                <c:pt idx="5">
                  <c:v>KALINGA</c:v>
                </c:pt>
                <c:pt idx="6">
                  <c:v>MT PROVINCE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209</c:v>
                </c:pt>
                <c:pt idx="1">
                  <c:v>88</c:v>
                </c:pt>
                <c:pt idx="2">
                  <c:v>816</c:v>
                </c:pt>
                <c:pt idx="3">
                  <c:v>416</c:v>
                </c:pt>
                <c:pt idx="4">
                  <c:v>143</c:v>
                </c:pt>
                <c:pt idx="5">
                  <c:v>236</c:v>
                </c:pt>
                <c:pt idx="6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2B-421B-8D02-3C3BE6160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910664"/>
        <c:axId val="423910336"/>
      </c:barChart>
      <c:catAx>
        <c:axId val="42391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10336"/>
        <c:crosses val="autoZero"/>
        <c:auto val="1"/>
        <c:lblAlgn val="ctr"/>
        <c:lblOffset val="100"/>
        <c:noMultiLvlLbl val="0"/>
      </c:catAx>
      <c:valAx>
        <c:axId val="423910336"/>
        <c:scaling>
          <c:orientation val="minMax"/>
          <c:max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1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Jan-Nov 27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ABRA</c:v>
                </c:pt>
                <c:pt idx="1">
                  <c:v>APAYAO</c:v>
                </c:pt>
                <c:pt idx="2">
                  <c:v>BAGUIO</c:v>
                </c:pt>
                <c:pt idx="3">
                  <c:v>BENGUET</c:v>
                </c:pt>
                <c:pt idx="4">
                  <c:v>IFUGAO</c:v>
                </c:pt>
                <c:pt idx="5">
                  <c:v>KALINGA</c:v>
                </c:pt>
                <c:pt idx="6">
                  <c:v>MT PROVINCE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133</c:v>
                </c:pt>
                <c:pt idx="1">
                  <c:v>16</c:v>
                </c:pt>
                <c:pt idx="2">
                  <c:v>362</c:v>
                </c:pt>
                <c:pt idx="3">
                  <c:v>131</c:v>
                </c:pt>
                <c:pt idx="4">
                  <c:v>63</c:v>
                </c:pt>
                <c:pt idx="5">
                  <c:v>100</c:v>
                </c:pt>
                <c:pt idx="6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2B-421B-8D02-3C3BE61602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Jan-Nov 27 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ABRA</c:v>
                </c:pt>
                <c:pt idx="1">
                  <c:v>APAYAO</c:v>
                </c:pt>
                <c:pt idx="2">
                  <c:v>BAGUIO</c:v>
                </c:pt>
                <c:pt idx="3">
                  <c:v>BENGUET</c:v>
                </c:pt>
                <c:pt idx="4">
                  <c:v>IFUGAO</c:v>
                </c:pt>
                <c:pt idx="5">
                  <c:v>KALINGA</c:v>
                </c:pt>
                <c:pt idx="6">
                  <c:v>MT PROVINCE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148</c:v>
                </c:pt>
                <c:pt idx="1">
                  <c:v>27</c:v>
                </c:pt>
                <c:pt idx="2">
                  <c:v>823</c:v>
                </c:pt>
                <c:pt idx="3">
                  <c:v>336</c:v>
                </c:pt>
                <c:pt idx="4">
                  <c:v>110</c:v>
                </c:pt>
                <c:pt idx="5">
                  <c:v>81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2B-421B-8D02-3C3BE6160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910664"/>
        <c:axId val="423910336"/>
      </c:barChart>
      <c:catAx>
        <c:axId val="42391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10336"/>
        <c:crosses val="autoZero"/>
        <c:auto val="1"/>
        <c:lblAlgn val="ctr"/>
        <c:lblOffset val="100"/>
        <c:noMultiLvlLbl val="0"/>
      </c:catAx>
      <c:valAx>
        <c:axId val="423910336"/>
        <c:scaling>
          <c:orientation val="minMax"/>
          <c:max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1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Jan-Nov 27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ABRA PPO</c:v>
                </c:pt>
                <c:pt idx="1">
                  <c:v>APAYAO PPO</c:v>
                </c:pt>
                <c:pt idx="2">
                  <c:v>BAGUIO CPO</c:v>
                </c:pt>
                <c:pt idx="3">
                  <c:v>BENGUET PPO</c:v>
                </c:pt>
                <c:pt idx="4">
                  <c:v>IFUGAO PPO</c:v>
                </c:pt>
                <c:pt idx="5">
                  <c:v>KALINGA PPO</c:v>
                </c:pt>
                <c:pt idx="6">
                  <c:v>MT PROVINCE PPO</c:v>
                </c:pt>
                <c:pt idx="7">
                  <c:v>PROCOR</c:v>
                </c:pt>
              </c:strCache>
            </c:strRef>
          </c:cat>
          <c:val>
            <c:numRef>
              <c:f>Sheet1!$B$2:$B$9</c:f>
              <c:numCache>
                <c:formatCode>0.00</c:formatCode>
                <c:ptCount val="8"/>
                <c:pt idx="0">
                  <c:v>8.6776813099419332</c:v>
                </c:pt>
                <c:pt idx="1">
                  <c:v>5.3020261314145039</c:v>
                </c:pt>
                <c:pt idx="2">
                  <c:v>16.467316297938186</c:v>
                </c:pt>
                <c:pt idx="3">
                  <c:v>7.5221157559818295</c:v>
                </c:pt>
                <c:pt idx="4">
                  <c:v>5.9081278033257094</c:v>
                </c:pt>
                <c:pt idx="5">
                  <c:v>8.6435292764825782</c:v>
                </c:pt>
                <c:pt idx="6">
                  <c:v>4.3531209222670633</c:v>
                </c:pt>
                <c:pt idx="7">
                  <c:v>8.9882731153983695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0-4AE9-B7F3-407BD3544E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Jan-Nov 27 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ABRA PPO</c:v>
                </c:pt>
                <c:pt idx="1">
                  <c:v>APAYAO PPO</c:v>
                </c:pt>
                <c:pt idx="2">
                  <c:v>BAGUIO CPO</c:v>
                </c:pt>
                <c:pt idx="3">
                  <c:v>BENGUET PPO</c:v>
                </c:pt>
                <c:pt idx="4">
                  <c:v>IFUGAO PPO</c:v>
                </c:pt>
                <c:pt idx="5">
                  <c:v>KALINGA PPO</c:v>
                </c:pt>
                <c:pt idx="6">
                  <c:v>MT PROVINCE PPO</c:v>
                </c:pt>
                <c:pt idx="7">
                  <c:v>PROCOR</c:v>
                </c:pt>
              </c:strCache>
            </c:strRef>
          </c:cat>
          <c:val>
            <c:numRef>
              <c:f>Sheet1!$C$2:$C$9</c:f>
              <c:numCache>
                <c:formatCode>0.00</c:formatCode>
                <c:ptCount val="8"/>
                <c:pt idx="0">
                  <c:v>7.1122956618739774</c:v>
                </c:pt>
                <c:pt idx="1">
                  <c:v>6.0594584359022914</c:v>
                </c:pt>
                <c:pt idx="2">
                  <c:v>19.390086723113363</c:v>
                </c:pt>
                <c:pt idx="3">
                  <c:v>7.6508561234436208</c:v>
                </c:pt>
                <c:pt idx="4">
                  <c:v>5.7867279169560026</c:v>
                </c:pt>
                <c:pt idx="5">
                  <c:v>9.106575487722715</c:v>
                </c:pt>
                <c:pt idx="6">
                  <c:v>3.4506446335043792</c:v>
                </c:pt>
                <c:pt idx="7">
                  <c:v>9.4028965305837673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C0-4AE9-B7F3-407BD3544E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994504"/>
        <c:axId val="500991224"/>
      </c:barChart>
      <c:catAx>
        <c:axId val="500994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91224"/>
        <c:crosses val="autoZero"/>
        <c:auto val="1"/>
        <c:lblAlgn val="ctr"/>
        <c:lblOffset val="100"/>
        <c:noMultiLvlLbl val="0"/>
      </c:catAx>
      <c:valAx>
        <c:axId val="500991224"/>
        <c:scaling>
          <c:orientation val="minMax"/>
          <c:max val="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9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Jan-Nov 27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MURDER</c:v>
                </c:pt>
                <c:pt idx="1">
                  <c:v>HOMICIDE</c:v>
                </c:pt>
                <c:pt idx="2">
                  <c:v>PHYSICAL INJURIES</c:v>
                </c:pt>
                <c:pt idx="3">
                  <c:v>RAPE</c:v>
                </c:pt>
                <c:pt idx="4">
                  <c:v>ROBBERY</c:v>
                </c:pt>
                <c:pt idx="5">
                  <c:v>THEFT</c:v>
                </c:pt>
                <c:pt idx="6">
                  <c:v>CARNAPPING_MV</c:v>
                </c:pt>
                <c:pt idx="7">
                  <c:v>CARNAPPING_MC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45</c:v>
                </c:pt>
                <c:pt idx="1">
                  <c:v>17</c:v>
                </c:pt>
                <c:pt idx="2">
                  <c:v>60</c:v>
                </c:pt>
                <c:pt idx="3">
                  <c:v>199</c:v>
                </c:pt>
                <c:pt idx="4">
                  <c:v>45</c:v>
                </c:pt>
                <c:pt idx="5">
                  <c:v>131</c:v>
                </c:pt>
                <c:pt idx="6">
                  <c:v>10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0-4AE9-B7F3-407BD3544E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Jan-Nov 27 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MURDER</c:v>
                </c:pt>
                <c:pt idx="1">
                  <c:v>HOMICIDE</c:v>
                </c:pt>
                <c:pt idx="2">
                  <c:v>PHYSICAL INJURIES</c:v>
                </c:pt>
                <c:pt idx="3">
                  <c:v>RAPE</c:v>
                </c:pt>
                <c:pt idx="4">
                  <c:v>ROBBERY</c:v>
                </c:pt>
                <c:pt idx="5">
                  <c:v>THEFT</c:v>
                </c:pt>
                <c:pt idx="6">
                  <c:v>CARNAPPING_MV</c:v>
                </c:pt>
                <c:pt idx="7">
                  <c:v>CARNAPPING_MC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47</c:v>
                </c:pt>
                <c:pt idx="1">
                  <c:v>17</c:v>
                </c:pt>
                <c:pt idx="2">
                  <c:v>83</c:v>
                </c:pt>
                <c:pt idx="3">
                  <c:v>170</c:v>
                </c:pt>
                <c:pt idx="4">
                  <c:v>66</c:v>
                </c:pt>
                <c:pt idx="5">
                  <c:v>221</c:v>
                </c:pt>
                <c:pt idx="6">
                  <c:v>12</c:v>
                </c:pt>
                <c:pt idx="7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C0-4AE9-B7F3-407BD3544E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994504"/>
        <c:axId val="500991224"/>
      </c:barChart>
      <c:catAx>
        <c:axId val="500994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91224"/>
        <c:crosses val="autoZero"/>
        <c:auto val="1"/>
        <c:lblAlgn val="ctr"/>
        <c:lblOffset val="100"/>
        <c:noMultiLvlLbl val="0"/>
      </c:catAx>
      <c:valAx>
        <c:axId val="500991224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9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75935963746996E-2"/>
          <c:y val="2.2563976377952755E-2"/>
          <c:w val="0.91577225294306441"/>
          <c:h val="0.774501610594130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Jan-Nov 27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ABRA PPO</c:v>
                </c:pt>
                <c:pt idx="1">
                  <c:v>APAYAO PPO</c:v>
                </c:pt>
                <c:pt idx="2">
                  <c:v>BAGUIO CPO</c:v>
                </c:pt>
                <c:pt idx="3">
                  <c:v>BENGUET PPO</c:v>
                </c:pt>
                <c:pt idx="4">
                  <c:v>IFUGAO PPO</c:v>
                </c:pt>
                <c:pt idx="5">
                  <c:v>KALINGA PPO</c:v>
                </c:pt>
                <c:pt idx="6">
                  <c:v>MT PROVINCE PPO</c:v>
                </c:pt>
                <c:pt idx="7">
                  <c:v>PROCOR</c:v>
                </c:pt>
              </c:strCache>
            </c:strRef>
          </c:cat>
          <c:val>
            <c:numRef>
              <c:f>Sheet1!$B$2:$B$9</c:f>
              <c:numCache>
                <c:formatCode>0.00%</c:formatCode>
                <c:ptCount val="8"/>
                <c:pt idx="0">
                  <c:v>0.98431372549019602</c:v>
                </c:pt>
                <c:pt idx="1">
                  <c:v>0.96103896103896103</c:v>
                </c:pt>
                <c:pt idx="2">
                  <c:v>0.98556998556998554</c:v>
                </c:pt>
                <c:pt idx="3">
                  <c:v>0.9853300733496333</c:v>
                </c:pt>
                <c:pt idx="4">
                  <c:v>0.95890410958904104</c:v>
                </c:pt>
                <c:pt idx="5">
                  <c:v>0.9330357142857143</c:v>
                </c:pt>
                <c:pt idx="6">
                  <c:v>0.90243902439024393</c:v>
                </c:pt>
                <c:pt idx="7">
                  <c:v>0.9724284199363733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0-4AE9-B7F3-407BD3544E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Jan-Nov 27 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ABRA PPO</c:v>
                </c:pt>
                <c:pt idx="1">
                  <c:v>APAYAO PPO</c:v>
                </c:pt>
                <c:pt idx="2">
                  <c:v>BAGUIO CPO</c:v>
                </c:pt>
                <c:pt idx="3">
                  <c:v>BENGUET PPO</c:v>
                </c:pt>
                <c:pt idx="4">
                  <c:v>IFUGAO PPO</c:v>
                </c:pt>
                <c:pt idx="5">
                  <c:v>KALINGA PPO</c:v>
                </c:pt>
                <c:pt idx="6">
                  <c:v>MT PROVINCE PPO</c:v>
                </c:pt>
                <c:pt idx="7">
                  <c:v>PROCOR</c:v>
                </c:pt>
              </c:strCache>
            </c:strRef>
          </c:cat>
          <c:val>
            <c:numRef>
              <c:f>Sheet1!$C$2:$C$9</c:f>
              <c:numCache>
                <c:formatCode>0.00%</c:formatCode>
                <c:ptCount val="8"/>
                <c:pt idx="0">
                  <c:v>0.92822966507177029</c:v>
                </c:pt>
                <c:pt idx="1">
                  <c:v>1</c:v>
                </c:pt>
                <c:pt idx="2">
                  <c:v>0.97426470588235292</c:v>
                </c:pt>
                <c:pt idx="3">
                  <c:v>0.97115384615384615</c:v>
                </c:pt>
                <c:pt idx="4">
                  <c:v>0.965034965034965</c:v>
                </c:pt>
                <c:pt idx="5">
                  <c:v>0.90254237288135597</c:v>
                </c:pt>
                <c:pt idx="6">
                  <c:v>0.86153846153846159</c:v>
                </c:pt>
                <c:pt idx="7">
                  <c:v>0.95691839837810444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C0-4AE9-B7F3-407BD3544E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994504"/>
        <c:axId val="500991224"/>
      </c:barChart>
      <c:catAx>
        <c:axId val="500994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91224"/>
        <c:crosses val="autoZero"/>
        <c:auto val="1"/>
        <c:lblAlgn val="ctr"/>
        <c:lblOffset val="100"/>
        <c:noMultiLvlLbl val="0"/>
      </c:catAx>
      <c:valAx>
        <c:axId val="500991224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9450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75935963746996E-2"/>
          <c:y val="2.2563976377952755E-2"/>
          <c:w val="0.91577225294306441"/>
          <c:h val="0.774501610594130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Jan-Nov 27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ABRA PPO</c:v>
                </c:pt>
                <c:pt idx="1">
                  <c:v>APAYAO PPO</c:v>
                </c:pt>
                <c:pt idx="2">
                  <c:v>BAGUIO CPO</c:v>
                </c:pt>
                <c:pt idx="3">
                  <c:v>BENGUET PPO</c:v>
                </c:pt>
                <c:pt idx="4">
                  <c:v>IFUGAO PPO</c:v>
                </c:pt>
                <c:pt idx="5">
                  <c:v>KALINGA PPO</c:v>
                </c:pt>
                <c:pt idx="6">
                  <c:v>MT PROVINCE PPO</c:v>
                </c:pt>
                <c:pt idx="7">
                  <c:v>PROCOR</c:v>
                </c:pt>
              </c:strCache>
            </c:strRef>
          </c:cat>
          <c:val>
            <c:numRef>
              <c:f>Sheet1!$B$2:$B$9</c:f>
              <c:numCache>
                <c:formatCode>0.00%</c:formatCode>
                <c:ptCount val="8"/>
                <c:pt idx="0">
                  <c:v>0.78431372549019607</c:v>
                </c:pt>
                <c:pt idx="1">
                  <c:v>0.81818181818181823</c:v>
                </c:pt>
                <c:pt idx="2">
                  <c:v>0.76767676767676762</c:v>
                </c:pt>
                <c:pt idx="3">
                  <c:v>0.85819070904645478</c:v>
                </c:pt>
                <c:pt idx="4">
                  <c:v>0.88356164383561642</c:v>
                </c:pt>
                <c:pt idx="5">
                  <c:v>0.8660714285714286</c:v>
                </c:pt>
                <c:pt idx="6">
                  <c:v>0.78048780487804881</c:v>
                </c:pt>
                <c:pt idx="7">
                  <c:v>0.8128313891834571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CF-4248-B46D-EF981755FA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Jan-Nov 27 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ABRA PPO</c:v>
                </c:pt>
                <c:pt idx="1">
                  <c:v>APAYAO PPO</c:v>
                </c:pt>
                <c:pt idx="2">
                  <c:v>BAGUIO CPO</c:v>
                </c:pt>
                <c:pt idx="3">
                  <c:v>BENGUET PPO</c:v>
                </c:pt>
                <c:pt idx="4">
                  <c:v>IFUGAO PPO</c:v>
                </c:pt>
                <c:pt idx="5">
                  <c:v>KALINGA PPO</c:v>
                </c:pt>
                <c:pt idx="6">
                  <c:v>MT PROVINCE PPO</c:v>
                </c:pt>
                <c:pt idx="7">
                  <c:v>PROCOR</c:v>
                </c:pt>
              </c:strCache>
            </c:strRef>
          </c:cat>
          <c:val>
            <c:numRef>
              <c:f>Sheet1!$C$2:$C$9</c:f>
              <c:numCache>
                <c:formatCode>0.00%</c:formatCode>
                <c:ptCount val="8"/>
                <c:pt idx="0">
                  <c:v>0.65071770334928225</c:v>
                </c:pt>
                <c:pt idx="1">
                  <c:v>0.65909090909090906</c:v>
                </c:pt>
                <c:pt idx="2">
                  <c:v>0.69362745098039214</c:v>
                </c:pt>
                <c:pt idx="3">
                  <c:v>0.80048076923076927</c:v>
                </c:pt>
                <c:pt idx="4">
                  <c:v>0.81118881118881114</c:v>
                </c:pt>
                <c:pt idx="5">
                  <c:v>0.79661016949152541</c:v>
                </c:pt>
                <c:pt idx="6">
                  <c:v>0.75384615384615383</c:v>
                </c:pt>
                <c:pt idx="7">
                  <c:v>0.73289406994424733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CF-4248-B46D-EF981755F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994504"/>
        <c:axId val="500991224"/>
      </c:barChart>
      <c:catAx>
        <c:axId val="500994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91224"/>
        <c:crosses val="autoZero"/>
        <c:auto val="1"/>
        <c:lblAlgn val="ctr"/>
        <c:lblOffset val="100"/>
        <c:noMultiLvlLbl val="0"/>
      </c:catAx>
      <c:valAx>
        <c:axId val="500991224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9450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0.08623</cdr:x>
      <cdr:y>0.35153</cdr:y>
    </cdr:from>
    <cdr:to>
      <cdr:x>0.13966</cdr:x>
      <cdr:y>0.45483</cdr:y>
    </cdr:to>
    <cdr:sp macro="" textlink="">
      <cdr:nvSpPr>
        <cdr:cNvPr id="2" name="Arrow: Down 1">
          <a:extLst xmlns:a="http://schemas.openxmlformats.org/drawingml/2006/main">
            <a:ext uri="{FF2B5EF4-FFF2-40B4-BE49-F238E27FC236}">
              <a16:creationId xmlns:a16="http://schemas.microsoft.com/office/drawing/2014/main" id="{DCBE4A1E-BCB2-4771-B051-22A0D74788D8}"/>
            </a:ext>
          </a:extLst>
        </cdr:cNvPr>
        <cdr:cNvSpPr/>
      </cdr:nvSpPr>
      <cdr:spPr>
        <a:xfrm xmlns:a="http://schemas.openxmlformats.org/drawingml/2006/main">
          <a:off x="894372" y="1571477"/>
          <a:ext cx="554199" cy="46179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0.19813</cdr:x>
      <cdr:y>0.43285</cdr:y>
    </cdr:from>
    <cdr:to>
      <cdr:x>0.25156</cdr:x>
      <cdr:y>0.53615</cdr:y>
    </cdr:to>
    <cdr:sp macro="" textlink="">
      <cdr:nvSpPr>
        <cdr:cNvPr id="3" name="Arrow: Down 2">
          <a:extLst xmlns:a="http://schemas.openxmlformats.org/drawingml/2006/main">
            <a:ext uri="{FF2B5EF4-FFF2-40B4-BE49-F238E27FC236}">
              <a16:creationId xmlns:a16="http://schemas.microsoft.com/office/drawing/2014/main" id="{01DF0BA8-72B7-432B-9BD9-7C675233A496}"/>
            </a:ext>
          </a:extLst>
        </cdr:cNvPr>
        <cdr:cNvSpPr/>
      </cdr:nvSpPr>
      <cdr:spPr>
        <a:xfrm xmlns:a="http://schemas.openxmlformats.org/drawingml/2006/main" rot="10800000">
          <a:off x="2055120" y="1935032"/>
          <a:ext cx="554199" cy="46179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0.31656</cdr:x>
      <cdr:y>0.04391</cdr:y>
    </cdr:from>
    <cdr:to>
      <cdr:x>0.36999</cdr:x>
      <cdr:y>0.14721</cdr:y>
    </cdr:to>
    <cdr:sp macro="" textlink="">
      <cdr:nvSpPr>
        <cdr:cNvPr id="4" name="Arrow: Down 3">
          <a:extLst xmlns:a="http://schemas.openxmlformats.org/drawingml/2006/main">
            <a:ext uri="{FF2B5EF4-FFF2-40B4-BE49-F238E27FC236}">
              <a16:creationId xmlns:a16="http://schemas.microsoft.com/office/drawing/2014/main" id="{DFC3272A-AF4C-40C5-9A08-0EA54FEA9D2C}"/>
            </a:ext>
          </a:extLst>
        </cdr:cNvPr>
        <cdr:cNvSpPr/>
      </cdr:nvSpPr>
      <cdr:spPr>
        <a:xfrm xmlns:a="http://schemas.openxmlformats.org/drawingml/2006/main" rot="10800000">
          <a:off x="3283519" y="196286"/>
          <a:ext cx="554199" cy="46179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0.42832</cdr:x>
      <cdr:y>0.3905</cdr:y>
    </cdr:from>
    <cdr:to>
      <cdr:x>0.48175</cdr:x>
      <cdr:y>0.4938</cdr:y>
    </cdr:to>
    <cdr:sp macro="" textlink="">
      <cdr:nvSpPr>
        <cdr:cNvPr id="5" name="Arrow: Down 4">
          <a:extLst xmlns:a="http://schemas.openxmlformats.org/drawingml/2006/main">
            <a:ext uri="{FF2B5EF4-FFF2-40B4-BE49-F238E27FC236}">
              <a16:creationId xmlns:a16="http://schemas.microsoft.com/office/drawing/2014/main" id="{DFC3272A-AF4C-40C5-9A08-0EA54FEA9D2C}"/>
            </a:ext>
          </a:extLst>
        </cdr:cNvPr>
        <cdr:cNvSpPr/>
      </cdr:nvSpPr>
      <cdr:spPr>
        <a:xfrm xmlns:a="http://schemas.openxmlformats.org/drawingml/2006/main" rot="10800000">
          <a:off x="4442692" y="1745674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0.66251</cdr:x>
      <cdr:y>0.32231</cdr:y>
    </cdr:from>
    <cdr:to>
      <cdr:x>0.71594</cdr:x>
      <cdr:y>0.42562</cdr:y>
    </cdr:to>
    <cdr:sp macro="" textlink="">
      <cdr:nvSpPr>
        <cdr:cNvPr id="7" name="Arrow: Down 6">
          <a:extLst xmlns:a="http://schemas.openxmlformats.org/drawingml/2006/main">
            <a:ext uri="{FF2B5EF4-FFF2-40B4-BE49-F238E27FC236}">
              <a16:creationId xmlns:a16="http://schemas.microsoft.com/office/drawing/2014/main" id="{3739753F-888A-4A67-80E8-D67DDD1885C5}"/>
            </a:ext>
          </a:extLst>
        </cdr:cNvPr>
        <cdr:cNvSpPr/>
      </cdr:nvSpPr>
      <cdr:spPr>
        <a:xfrm xmlns:a="http://schemas.openxmlformats.org/drawingml/2006/main" rot="10800000">
          <a:off x="6871856" y="1440874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0.78673</cdr:x>
      <cdr:y>0.5093</cdr:y>
    </cdr:from>
    <cdr:to>
      <cdr:x>0.84016</cdr:x>
      <cdr:y>0.6126</cdr:y>
    </cdr:to>
    <cdr:sp macro="" textlink="">
      <cdr:nvSpPr>
        <cdr:cNvPr id="8" name="Arrow: Down 7">
          <a:extLst xmlns:a="http://schemas.openxmlformats.org/drawingml/2006/main">
            <a:ext uri="{FF2B5EF4-FFF2-40B4-BE49-F238E27FC236}">
              <a16:creationId xmlns:a16="http://schemas.microsoft.com/office/drawing/2014/main" id="{A407ACEA-F1A1-4365-895F-D1464B2965D1}"/>
            </a:ext>
          </a:extLst>
        </cdr:cNvPr>
        <cdr:cNvSpPr/>
      </cdr:nvSpPr>
      <cdr:spPr>
        <a:xfrm xmlns:a="http://schemas.openxmlformats.org/drawingml/2006/main">
          <a:off x="8160328" y="2276765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0.90428</cdr:x>
      <cdr:y>0.32903</cdr:y>
    </cdr:from>
    <cdr:to>
      <cdr:x>0.9577</cdr:x>
      <cdr:y>0.43233</cdr:y>
    </cdr:to>
    <cdr:sp macro="" textlink="">
      <cdr:nvSpPr>
        <cdr:cNvPr id="9" name="Arrow: Down 8">
          <a:extLst xmlns:a="http://schemas.openxmlformats.org/drawingml/2006/main">
            <a:ext uri="{FF2B5EF4-FFF2-40B4-BE49-F238E27FC236}">
              <a16:creationId xmlns:a16="http://schemas.microsoft.com/office/drawing/2014/main" id="{204F75B2-F9FD-4D9B-973C-D2FBB2067D36}"/>
            </a:ext>
          </a:extLst>
        </cdr:cNvPr>
        <cdr:cNvSpPr/>
      </cdr:nvSpPr>
      <cdr:spPr>
        <a:xfrm xmlns:a="http://schemas.openxmlformats.org/drawingml/2006/main" rot="10800000">
          <a:off x="9379571" y="1470904"/>
          <a:ext cx="554096" cy="46179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0.55165</cdr:x>
      <cdr:y>0.45968</cdr:y>
    </cdr:from>
    <cdr:to>
      <cdr:x>0.60508</cdr:x>
      <cdr:y>0.56298</cdr:y>
    </cdr:to>
    <cdr:sp macro="" textlink="">
      <cdr:nvSpPr>
        <cdr:cNvPr id="11" name="Arrow: Down 10">
          <a:extLst xmlns:a="http://schemas.openxmlformats.org/drawingml/2006/main">
            <a:ext uri="{FF2B5EF4-FFF2-40B4-BE49-F238E27FC236}">
              <a16:creationId xmlns:a16="http://schemas.microsoft.com/office/drawing/2014/main" id="{882857B5-C07C-41E3-BB2D-25DA21177F83}"/>
            </a:ext>
          </a:extLst>
        </cdr:cNvPr>
        <cdr:cNvSpPr/>
      </cdr:nvSpPr>
      <cdr:spPr>
        <a:xfrm xmlns:a="http://schemas.openxmlformats.org/drawingml/2006/main">
          <a:off x="5721907" y="2054969"/>
          <a:ext cx="554200" cy="46179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0.30031</cdr:x>
      <cdr:y>0.45314</cdr:y>
    </cdr:from>
    <cdr:to>
      <cdr:x>0.35374</cdr:x>
      <cdr:y>0.55644</cdr:y>
    </cdr:to>
    <cdr:sp macro="" textlink="">
      <cdr:nvSpPr>
        <cdr:cNvPr id="4" name="Arrow: Down 3">
          <a:extLst xmlns:a="http://schemas.openxmlformats.org/drawingml/2006/main">
            <a:ext uri="{FF2B5EF4-FFF2-40B4-BE49-F238E27FC236}">
              <a16:creationId xmlns:a16="http://schemas.microsoft.com/office/drawing/2014/main" id="{DFC3272A-AF4C-40C5-9A08-0EA54FEA9D2C}"/>
            </a:ext>
          </a:extLst>
        </cdr:cNvPr>
        <cdr:cNvSpPr/>
      </cdr:nvSpPr>
      <cdr:spPr>
        <a:xfrm xmlns:a="http://schemas.openxmlformats.org/drawingml/2006/main" rot="10800000">
          <a:off x="3114972" y="2025738"/>
          <a:ext cx="554199" cy="46179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0.65105</cdr:x>
      <cdr:y>0.09626</cdr:y>
    </cdr:from>
    <cdr:to>
      <cdr:x>0.70448</cdr:x>
      <cdr:y>0.19957</cdr:y>
    </cdr:to>
    <cdr:sp macro="" textlink="">
      <cdr:nvSpPr>
        <cdr:cNvPr id="7" name="Arrow: Down 6">
          <a:extLst xmlns:a="http://schemas.openxmlformats.org/drawingml/2006/main">
            <a:ext uri="{FF2B5EF4-FFF2-40B4-BE49-F238E27FC236}">
              <a16:creationId xmlns:a16="http://schemas.microsoft.com/office/drawing/2014/main" id="{3739753F-888A-4A67-80E8-D67DDD1885C5}"/>
            </a:ext>
          </a:extLst>
        </cdr:cNvPr>
        <cdr:cNvSpPr/>
      </cdr:nvSpPr>
      <cdr:spPr>
        <a:xfrm xmlns:a="http://schemas.openxmlformats.org/drawingml/2006/main" rot="10800000">
          <a:off x="6753025" y="430305"/>
          <a:ext cx="554199" cy="46183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0.89678</cdr:x>
      <cdr:y>0.6192</cdr:y>
    </cdr:from>
    <cdr:to>
      <cdr:x>0.9502</cdr:x>
      <cdr:y>0.7225</cdr:y>
    </cdr:to>
    <cdr:sp macro="" textlink="">
      <cdr:nvSpPr>
        <cdr:cNvPr id="9" name="Arrow: Down 8">
          <a:extLst xmlns:a="http://schemas.openxmlformats.org/drawingml/2006/main">
            <a:ext uri="{FF2B5EF4-FFF2-40B4-BE49-F238E27FC236}">
              <a16:creationId xmlns:a16="http://schemas.microsoft.com/office/drawing/2014/main" id="{204F75B2-F9FD-4D9B-973C-D2FBB2067D36}"/>
            </a:ext>
          </a:extLst>
        </cdr:cNvPr>
        <cdr:cNvSpPr/>
      </cdr:nvSpPr>
      <cdr:spPr>
        <a:xfrm xmlns:a="http://schemas.openxmlformats.org/drawingml/2006/main" rot="10800000">
          <a:off x="9301831" y="2768077"/>
          <a:ext cx="554096" cy="46179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0.53437</cdr:x>
      <cdr:y>0.49307</cdr:y>
    </cdr:from>
    <cdr:to>
      <cdr:x>0.5878</cdr:x>
      <cdr:y>0.59637</cdr:y>
    </cdr:to>
    <cdr:sp macro="" textlink="">
      <cdr:nvSpPr>
        <cdr:cNvPr id="10" name="Arrow: Down 9">
          <a:extLst xmlns:a="http://schemas.openxmlformats.org/drawingml/2006/main">
            <a:ext uri="{FF2B5EF4-FFF2-40B4-BE49-F238E27FC236}">
              <a16:creationId xmlns:a16="http://schemas.microsoft.com/office/drawing/2014/main" id="{66A54C74-4117-4AB0-B2DE-16B01B31A984}"/>
            </a:ext>
          </a:extLst>
        </cdr:cNvPr>
        <cdr:cNvSpPr/>
      </cdr:nvSpPr>
      <cdr:spPr>
        <a:xfrm xmlns:a="http://schemas.openxmlformats.org/drawingml/2006/main" rot="10800000">
          <a:off x="5542705" y="2204209"/>
          <a:ext cx="554199" cy="46179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0.43443</cdr:x>
      <cdr:y>0.1207</cdr:y>
    </cdr:from>
    <cdr:to>
      <cdr:x>0.48786</cdr:x>
      <cdr:y>0.224</cdr:y>
    </cdr:to>
    <cdr:sp macro="" textlink="">
      <cdr:nvSpPr>
        <cdr:cNvPr id="11" name="Arrow: Down 10">
          <a:extLst xmlns:a="http://schemas.openxmlformats.org/drawingml/2006/main">
            <a:ext uri="{FF2B5EF4-FFF2-40B4-BE49-F238E27FC236}">
              <a16:creationId xmlns:a16="http://schemas.microsoft.com/office/drawing/2014/main" id="{2D72B082-94D1-4A4D-8483-F6F99100927C}"/>
            </a:ext>
          </a:extLst>
        </cdr:cNvPr>
        <cdr:cNvSpPr/>
      </cdr:nvSpPr>
      <cdr:spPr>
        <a:xfrm xmlns:a="http://schemas.openxmlformats.org/drawingml/2006/main">
          <a:off x="4506113" y="539581"/>
          <a:ext cx="554199" cy="46179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0.07083</cdr:x>
      <cdr:y>0.54352</cdr:y>
    </cdr:from>
    <cdr:to>
      <cdr:x>0.12426</cdr:x>
      <cdr:y>0.64682</cdr:y>
    </cdr:to>
    <cdr:sp macro="" textlink="">
      <cdr:nvSpPr>
        <cdr:cNvPr id="12" name="Arrow: Down 11">
          <a:extLst xmlns:a="http://schemas.openxmlformats.org/drawingml/2006/main">
            <a:ext uri="{FF2B5EF4-FFF2-40B4-BE49-F238E27FC236}">
              <a16:creationId xmlns:a16="http://schemas.microsoft.com/office/drawing/2014/main" id="{96455631-5E89-43A5-AFFC-6FE294581AFC}"/>
            </a:ext>
          </a:extLst>
        </cdr:cNvPr>
        <cdr:cNvSpPr/>
      </cdr:nvSpPr>
      <cdr:spPr>
        <a:xfrm xmlns:a="http://schemas.openxmlformats.org/drawingml/2006/main" rot="10800000">
          <a:off x="734720" y="2429753"/>
          <a:ext cx="554199" cy="46179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0.77837</cdr:x>
      <cdr:y>0.58068</cdr:y>
    </cdr:from>
    <cdr:to>
      <cdr:x>0.83179</cdr:x>
      <cdr:y>0.68398</cdr:y>
    </cdr:to>
    <cdr:sp macro="" textlink="">
      <cdr:nvSpPr>
        <cdr:cNvPr id="8" name="Arrow: Down 7">
          <a:extLst xmlns:a="http://schemas.openxmlformats.org/drawingml/2006/main">
            <a:ext uri="{FF2B5EF4-FFF2-40B4-BE49-F238E27FC236}">
              <a16:creationId xmlns:a16="http://schemas.microsoft.com/office/drawing/2014/main" id="{9257C32D-8C18-416D-A529-CE0B164840E3}"/>
            </a:ext>
          </a:extLst>
        </cdr:cNvPr>
        <cdr:cNvSpPr/>
      </cdr:nvSpPr>
      <cdr:spPr>
        <a:xfrm xmlns:a="http://schemas.openxmlformats.org/drawingml/2006/main" rot="10800000">
          <a:off x="8073544" y="2595874"/>
          <a:ext cx="554096" cy="46179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0.10374</cdr:x>
      <cdr:y>0.19318</cdr:y>
    </cdr:from>
    <cdr:to>
      <cdr:x>0.15717</cdr:x>
      <cdr:y>0.29649</cdr:y>
    </cdr:to>
    <cdr:sp macro="" textlink="">
      <cdr:nvSpPr>
        <cdr:cNvPr id="3" name="Arrow: Down 2">
          <a:extLst xmlns:a="http://schemas.openxmlformats.org/drawingml/2006/main">
            <a:ext uri="{FF2B5EF4-FFF2-40B4-BE49-F238E27FC236}">
              <a16:creationId xmlns:a16="http://schemas.microsoft.com/office/drawing/2014/main" id="{01DF0BA8-72B7-432B-9BD9-7C675233A496}"/>
            </a:ext>
          </a:extLst>
        </cdr:cNvPr>
        <cdr:cNvSpPr/>
      </cdr:nvSpPr>
      <cdr:spPr>
        <a:xfrm xmlns:a="http://schemas.openxmlformats.org/drawingml/2006/main">
          <a:off x="1076038" y="863602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0.21015</cdr:x>
      <cdr:y>0.18696</cdr:y>
    </cdr:from>
    <cdr:to>
      <cdr:x>0.26358</cdr:x>
      <cdr:y>0.29026</cdr:y>
    </cdr:to>
    <cdr:sp macro="" textlink="">
      <cdr:nvSpPr>
        <cdr:cNvPr id="10" name="Arrow: Down 9">
          <a:extLst xmlns:a="http://schemas.openxmlformats.org/drawingml/2006/main">
            <a:ext uri="{FF2B5EF4-FFF2-40B4-BE49-F238E27FC236}">
              <a16:creationId xmlns:a16="http://schemas.microsoft.com/office/drawing/2014/main" id="{A8BBEC89-3902-400D-9D61-CD59568C6208}"/>
            </a:ext>
          </a:extLst>
        </cdr:cNvPr>
        <cdr:cNvSpPr/>
      </cdr:nvSpPr>
      <cdr:spPr>
        <a:xfrm xmlns:a="http://schemas.openxmlformats.org/drawingml/2006/main" rot="10800000">
          <a:off x="2179756" y="835769"/>
          <a:ext cx="554200" cy="46179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0.3317</cdr:x>
      <cdr:y>0.19938</cdr:y>
    </cdr:from>
    <cdr:to>
      <cdr:x>0.38513</cdr:x>
      <cdr:y>0.30269</cdr:y>
    </cdr:to>
    <cdr:sp macro="" textlink="">
      <cdr:nvSpPr>
        <cdr:cNvPr id="11" name="Arrow: Down 10">
          <a:extLst xmlns:a="http://schemas.openxmlformats.org/drawingml/2006/main">
            <a:ext uri="{FF2B5EF4-FFF2-40B4-BE49-F238E27FC236}">
              <a16:creationId xmlns:a16="http://schemas.microsoft.com/office/drawing/2014/main" id="{5D699117-58A5-4002-BF0F-ABBA895A3A93}"/>
            </a:ext>
          </a:extLst>
        </cdr:cNvPr>
        <cdr:cNvSpPr/>
      </cdr:nvSpPr>
      <cdr:spPr>
        <a:xfrm xmlns:a="http://schemas.openxmlformats.org/drawingml/2006/main">
          <a:off x="3440547" y="891311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0.7854</cdr:x>
      <cdr:y>0.21901</cdr:y>
    </cdr:from>
    <cdr:to>
      <cdr:x>0.83882</cdr:x>
      <cdr:y>0.32231</cdr:y>
    </cdr:to>
    <cdr:sp macro="" textlink="">
      <cdr:nvSpPr>
        <cdr:cNvPr id="14" name="Arrow: Down 13">
          <a:extLst xmlns:a="http://schemas.openxmlformats.org/drawingml/2006/main">
            <a:ext uri="{FF2B5EF4-FFF2-40B4-BE49-F238E27FC236}">
              <a16:creationId xmlns:a16="http://schemas.microsoft.com/office/drawing/2014/main" id="{5209E0E3-010E-46BB-A658-E3FC7CA04614}"/>
            </a:ext>
          </a:extLst>
        </cdr:cNvPr>
        <cdr:cNvSpPr/>
      </cdr:nvSpPr>
      <cdr:spPr>
        <a:xfrm xmlns:a="http://schemas.openxmlformats.org/drawingml/2006/main">
          <a:off x="8146474" y="979056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0.89626</cdr:x>
      <cdr:y>0.20351</cdr:y>
    </cdr:from>
    <cdr:to>
      <cdr:x>0.94969</cdr:x>
      <cdr:y>0.30682</cdr:y>
    </cdr:to>
    <cdr:sp macro="" textlink="">
      <cdr:nvSpPr>
        <cdr:cNvPr id="15" name="Arrow: Down 14">
          <a:extLst xmlns:a="http://schemas.openxmlformats.org/drawingml/2006/main">
            <a:ext uri="{FF2B5EF4-FFF2-40B4-BE49-F238E27FC236}">
              <a16:creationId xmlns:a16="http://schemas.microsoft.com/office/drawing/2014/main" id="{E6B130E3-A496-4F1E-B7AE-F28F87919475}"/>
            </a:ext>
          </a:extLst>
        </cdr:cNvPr>
        <cdr:cNvSpPr/>
      </cdr:nvSpPr>
      <cdr:spPr>
        <a:xfrm xmlns:a="http://schemas.openxmlformats.org/drawingml/2006/main">
          <a:off x="9296401" y="909783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0.66563</cdr:x>
      <cdr:y>0.21384</cdr:y>
    </cdr:from>
    <cdr:to>
      <cdr:x>0.71905</cdr:x>
      <cdr:y>0.31714</cdr:y>
    </cdr:to>
    <cdr:sp macro="" textlink="">
      <cdr:nvSpPr>
        <cdr:cNvPr id="16" name="Arrow: Down 15">
          <a:extLst xmlns:a="http://schemas.openxmlformats.org/drawingml/2006/main">
            <a:ext uri="{FF2B5EF4-FFF2-40B4-BE49-F238E27FC236}">
              <a16:creationId xmlns:a16="http://schemas.microsoft.com/office/drawing/2014/main" id="{9586541B-2D99-4A1E-BCA4-EE47D98F239C}"/>
            </a:ext>
          </a:extLst>
        </cdr:cNvPr>
        <cdr:cNvSpPr/>
      </cdr:nvSpPr>
      <cdr:spPr>
        <a:xfrm xmlns:a="http://schemas.openxmlformats.org/drawingml/2006/main">
          <a:off x="6904221" y="955971"/>
          <a:ext cx="554096" cy="46179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0.44079</cdr:x>
      <cdr:y>0.20041</cdr:y>
    </cdr:from>
    <cdr:to>
      <cdr:x>0.49422</cdr:x>
      <cdr:y>0.30372</cdr:y>
    </cdr:to>
    <cdr:sp macro="" textlink="">
      <cdr:nvSpPr>
        <cdr:cNvPr id="17" name="Arrow: Down 16">
          <a:extLst xmlns:a="http://schemas.openxmlformats.org/drawingml/2006/main">
            <a:ext uri="{FF2B5EF4-FFF2-40B4-BE49-F238E27FC236}">
              <a16:creationId xmlns:a16="http://schemas.microsoft.com/office/drawing/2014/main" id="{60B88CD8-C0D1-474F-AAB9-4AC61C86DC66}"/>
            </a:ext>
          </a:extLst>
        </cdr:cNvPr>
        <cdr:cNvSpPr/>
      </cdr:nvSpPr>
      <cdr:spPr>
        <a:xfrm xmlns:a="http://schemas.openxmlformats.org/drawingml/2006/main">
          <a:off x="4572018" y="895910"/>
          <a:ext cx="554199" cy="46183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0.55788</cdr:x>
      <cdr:y>0.18696</cdr:y>
    </cdr:from>
    <cdr:to>
      <cdr:x>0.61131</cdr:x>
      <cdr:y>0.29026</cdr:y>
    </cdr:to>
    <cdr:sp macro="" textlink="">
      <cdr:nvSpPr>
        <cdr:cNvPr id="13" name="Arrow: Down 12">
          <a:extLst xmlns:a="http://schemas.openxmlformats.org/drawingml/2006/main">
            <a:ext uri="{FF2B5EF4-FFF2-40B4-BE49-F238E27FC236}">
              <a16:creationId xmlns:a16="http://schemas.microsoft.com/office/drawing/2014/main" id="{946BB584-C4D2-4F80-B526-BD0AF954FB15}"/>
            </a:ext>
          </a:extLst>
        </cdr:cNvPr>
        <cdr:cNvSpPr/>
      </cdr:nvSpPr>
      <cdr:spPr>
        <a:xfrm xmlns:a="http://schemas.openxmlformats.org/drawingml/2006/main" rot="10800000">
          <a:off x="5786556" y="835769"/>
          <a:ext cx="554200" cy="46179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0.10374</cdr:x>
      <cdr:y>0.19318</cdr:y>
    </cdr:from>
    <cdr:to>
      <cdr:x>0.15717</cdr:x>
      <cdr:y>0.29649</cdr:y>
    </cdr:to>
    <cdr:sp macro="" textlink="">
      <cdr:nvSpPr>
        <cdr:cNvPr id="3" name="Arrow: Down 2">
          <a:extLst xmlns:a="http://schemas.openxmlformats.org/drawingml/2006/main">
            <a:ext uri="{FF2B5EF4-FFF2-40B4-BE49-F238E27FC236}">
              <a16:creationId xmlns:a16="http://schemas.microsoft.com/office/drawing/2014/main" id="{01DF0BA8-72B7-432B-9BD9-7C675233A496}"/>
            </a:ext>
          </a:extLst>
        </cdr:cNvPr>
        <cdr:cNvSpPr/>
      </cdr:nvSpPr>
      <cdr:spPr>
        <a:xfrm xmlns:a="http://schemas.openxmlformats.org/drawingml/2006/main">
          <a:off x="1076038" y="863602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0.21549</cdr:x>
      <cdr:y>0.19215</cdr:y>
    </cdr:from>
    <cdr:to>
      <cdr:x>0.26892</cdr:x>
      <cdr:y>0.29545</cdr:y>
    </cdr:to>
    <cdr:sp macro="" textlink="">
      <cdr:nvSpPr>
        <cdr:cNvPr id="10" name="Arrow: Down 9">
          <a:extLst xmlns:a="http://schemas.openxmlformats.org/drawingml/2006/main">
            <a:ext uri="{FF2B5EF4-FFF2-40B4-BE49-F238E27FC236}">
              <a16:creationId xmlns:a16="http://schemas.microsoft.com/office/drawing/2014/main" id="{A8BBEC89-3902-400D-9D61-CD59568C6208}"/>
            </a:ext>
          </a:extLst>
        </cdr:cNvPr>
        <cdr:cNvSpPr/>
      </cdr:nvSpPr>
      <cdr:spPr>
        <a:xfrm xmlns:a="http://schemas.openxmlformats.org/drawingml/2006/main">
          <a:off x="2235201" y="858983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0.3317</cdr:x>
      <cdr:y>0.19938</cdr:y>
    </cdr:from>
    <cdr:to>
      <cdr:x>0.38513</cdr:x>
      <cdr:y>0.30269</cdr:y>
    </cdr:to>
    <cdr:sp macro="" textlink="">
      <cdr:nvSpPr>
        <cdr:cNvPr id="11" name="Arrow: Down 10">
          <a:extLst xmlns:a="http://schemas.openxmlformats.org/drawingml/2006/main">
            <a:ext uri="{FF2B5EF4-FFF2-40B4-BE49-F238E27FC236}">
              <a16:creationId xmlns:a16="http://schemas.microsoft.com/office/drawing/2014/main" id="{5D699117-58A5-4002-BF0F-ABBA895A3A93}"/>
            </a:ext>
          </a:extLst>
        </cdr:cNvPr>
        <cdr:cNvSpPr/>
      </cdr:nvSpPr>
      <cdr:spPr>
        <a:xfrm xmlns:a="http://schemas.openxmlformats.org/drawingml/2006/main">
          <a:off x="3440547" y="891311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0.55343</cdr:x>
      <cdr:y>0.19731</cdr:y>
    </cdr:from>
    <cdr:to>
      <cdr:x>0.60686</cdr:x>
      <cdr:y>0.30062</cdr:y>
    </cdr:to>
    <cdr:sp macro="" textlink="">
      <cdr:nvSpPr>
        <cdr:cNvPr id="12" name="Arrow: Down 11">
          <a:extLst xmlns:a="http://schemas.openxmlformats.org/drawingml/2006/main">
            <a:ext uri="{FF2B5EF4-FFF2-40B4-BE49-F238E27FC236}">
              <a16:creationId xmlns:a16="http://schemas.microsoft.com/office/drawing/2014/main" id="{5D699117-58A5-4002-BF0F-ABBA895A3A93}"/>
            </a:ext>
          </a:extLst>
        </cdr:cNvPr>
        <cdr:cNvSpPr/>
      </cdr:nvSpPr>
      <cdr:spPr>
        <a:xfrm xmlns:a="http://schemas.openxmlformats.org/drawingml/2006/main">
          <a:off x="5740401" y="882074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0.7854</cdr:x>
      <cdr:y>0.21901</cdr:y>
    </cdr:from>
    <cdr:to>
      <cdr:x>0.83882</cdr:x>
      <cdr:y>0.32231</cdr:y>
    </cdr:to>
    <cdr:sp macro="" textlink="">
      <cdr:nvSpPr>
        <cdr:cNvPr id="14" name="Arrow: Down 13">
          <a:extLst xmlns:a="http://schemas.openxmlformats.org/drawingml/2006/main">
            <a:ext uri="{FF2B5EF4-FFF2-40B4-BE49-F238E27FC236}">
              <a16:creationId xmlns:a16="http://schemas.microsoft.com/office/drawing/2014/main" id="{5209E0E3-010E-46BB-A658-E3FC7CA04614}"/>
            </a:ext>
          </a:extLst>
        </cdr:cNvPr>
        <cdr:cNvSpPr/>
      </cdr:nvSpPr>
      <cdr:spPr>
        <a:xfrm xmlns:a="http://schemas.openxmlformats.org/drawingml/2006/main">
          <a:off x="8146474" y="979056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0.89626</cdr:x>
      <cdr:y>0.20351</cdr:y>
    </cdr:from>
    <cdr:to>
      <cdr:x>0.94969</cdr:x>
      <cdr:y>0.30682</cdr:y>
    </cdr:to>
    <cdr:sp macro="" textlink="">
      <cdr:nvSpPr>
        <cdr:cNvPr id="15" name="Arrow: Down 14">
          <a:extLst xmlns:a="http://schemas.openxmlformats.org/drawingml/2006/main">
            <a:ext uri="{FF2B5EF4-FFF2-40B4-BE49-F238E27FC236}">
              <a16:creationId xmlns:a16="http://schemas.microsoft.com/office/drawing/2014/main" id="{E6B130E3-A496-4F1E-B7AE-F28F87919475}"/>
            </a:ext>
          </a:extLst>
        </cdr:cNvPr>
        <cdr:cNvSpPr/>
      </cdr:nvSpPr>
      <cdr:spPr>
        <a:xfrm xmlns:a="http://schemas.openxmlformats.org/drawingml/2006/main">
          <a:off x="9296401" y="909783"/>
          <a:ext cx="554181" cy="46181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0.43455</cdr:x>
      <cdr:y>0.19628</cdr:y>
    </cdr:from>
    <cdr:to>
      <cdr:x>0.48798</cdr:x>
      <cdr:y>0.29959</cdr:y>
    </cdr:to>
    <cdr:sp macro="" textlink="">
      <cdr:nvSpPr>
        <cdr:cNvPr id="16" name="Arrow: Down 15">
          <a:extLst xmlns:a="http://schemas.openxmlformats.org/drawingml/2006/main">
            <a:ext uri="{FF2B5EF4-FFF2-40B4-BE49-F238E27FC236}">
              <a16:creationId xmlns:a16="http://schemas.microsoft.com/office/drawing/2014/main" id="{3E25EBF4-E7C4-4C60-BE5A-085A4B3DF54D}"/>
            </a:ext>
          </a:extLst>
        </cdr:cNvPr>
        <cdr:cNvSpPr/>
      </cdr:nvSpPr>
      <cdr:spPr>
        <a:xfrm xmlns:a="http://schemas.openxmlformats.org/drawingml/2006/main">
          <a:off x="4507363" y="877437"/>
          <a:ext cx="554199" cy="46183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0.66251</cdr:x>
      <cdr:y>0.22107</cdr:y>
    </cdr:from>
    <cdr:to>
      <cdr:x>0.71594</cdr:x>
      <cdr:y>0.32438</cdr:y>
    </cdr:to>
    <cdr:sp macro="" textlink="">
      <cdr:nvSpPr>
        <cdr:cNvPr id="17" name="Arrow: Down 16">
          <a:extLst xmlns:a="http://schemas.openxmlformats.org/drawingml/2006/main">
            <a:ext uri="{FF2B5EF4-FFF2-40B4-BE49-F238E27FC236}">
              <a16:creationId xmlns:a16="http://schemas.microsoft.com/office/drawing/2014/main" id="{3E25EBF4-E7C4-4C60-BE5A-085A4B3DF54D}"/>
            </a:ext>
          </a:extLst>
        </cdr:cNvPr>
        <cdr:cNvSpPr/>
      </cdr:nvSpPr>
      <cdr:spPr>
        <a:xfrm xmlns:a="http://schemas.openxmlformats.org/drawingml/2006/main">
          <a:off x="6871872" y="988274"/>
          <a:ext cx="554199" cy="46183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9D4B7-B888-4176-82A6-10BAD6EB1F91}" type="datetimeFigureOut">
              <a:rPr lang="en-PH" smtClean="0"/>
              <a:t>28/11/2022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29F2F-589B-4CE9-8D2B-29A0CFBD174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81605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9D4B7-B888-4176-82A6-10BAD6EB1F91}" type="datetimeFigureOut">
              <a:rPr lang="en-PH" smtClean="0"/>
              <a:t>28/11/2022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29F2F-589B-4CE9-8D2B-29A0CFBD174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52480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9D4B7-B888-4176-82A6-10BAD6EB1F91}" type="datetimeFigureOut">
              <a:rPr lang="en-PH" smtClean="0"/>
              <a:t>28/11/2022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29F2F-589B-4CE9-8D2B-29A0CFBD174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573482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9D4B7-B888-4176-82A6-10BAD6EB1F91}" type="datetimeFigureOut">
              <a:rPr lang="en-PH" smtClean="0"/>
              <a:t>28/11/2022</a:t>
            </a:fld>
            <a:endParaRPr lang="en-P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29F2F-589B-4CE9-8D2B-29A0CFBD174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44960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9D4B7-B888-4176-82A6-10BAD6EB1F91}" type="datetimeFigureOut">
              <a:rPr lang="en-PH" smtClean="0"/>
              <a:t>28/11/2022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29F2F-589B-4CE9-8D2B-29A0CFBD174B}" type="slidenum">
              <a:rPr lang="en-PH" smtClean="0"/>
              <a:t>‹#›</a:t>
            </a:fld>
            <a:endParaRPr lang="en-P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953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9D4B7-B888-4176-82A6-10BAD6EB1F91}" type="datetimeFigureOut">
              <a:rPr lang="en-PH" smtClean="0"/>
              <a:t>28/11/2022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29F2F-589B-4CE9-8D2B-29A0CFBD174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3734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9D4B7-B888-4176-82A6-10BAD6EB1F91}" type="datetimeFigureOut">
              <a:rPr lang="en-PH" smtClean="0"/>
              <a:t>28/11/2022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29F2F-589B-4CE9-8D2B-29A0CFBD174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9915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9D4B7-B888-4176-82A6-10BAD6EB1F91}" type="datetimeFigureOut">
              <a:rPr lang="en-PH" smtClean="0"/>
              <a:t>28/11/2022</a:t>
            </a:fld>
            <a:endParaRPr lang="en-PH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PH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29F2F-589B-4CE9-8D2B-29A0CFBD174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51505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619D4B7-B888-4176-82A6-10BAD6EB1F91}" type="datetimeFigureOut">
              <a:rPr lang="en-PH" smtClean="0"/>
              <a:t>28/11/2022</a:t>
            </a:fld>
            <a:endParaRPr lang="en-P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PH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29F2F-589B-4CE9-8D2B-29A0CFBD174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7716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9D4B7-B888-4176-82A6-10BAD6EB1F91}" type="datetimeFigureOut">
              <a:rPr lang="en-PH" smtClean="0"/>
              <a:t>28/11/2022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29F2F-589B-4CE9-8D2B-29A0CFBD174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932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9D4B7-B888-4176-82A6-10BAD6EB1F91}" type="datetimeFigureOut">
              <a:rPr lang="en-PH" smtClean="0"/>
              <a:t>28/11/2022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29F2F-589B-4CE9-8D2B-29A0CFBD174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66660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619D4B7-B888-4176-82A6-10BAD6EB1F91}" type="datetimeFigureOut">
              <a:rPr lang="en-PH" smtClean="0"/>
              <a:t>28/11/2022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9029F2F-589B-4CE9-8D2B-29A0CFBD174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21506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5304C7-E186-4A5C-9224-C09BE80EBC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PH" sz="4900" dirty="0">
                <a:latin typeface="Arial" panose="020B0604020202020204" pitchFamily="34" charset="0"/>
                <a:cs typeface="Arial" panose="020B0604020202020204" pitchFamily="34" charset="0"/>
              </a:rPr>
              <a:t>Crime situation</a:t>
            </a:r>
            <a:b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sz="2200" dirty="0" err="1"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r>
              <a:rPr lang="en-PH" sz="2200" dirty="0">
                <a:latin typeface="Arial" panose="020B0604020202020204" pitchFamily="34" charset="0"/>
                <a:cs typeface="Arial" panose="020B0604020202020204" pitchFamily="34" charset="0"/>
              </a:rPr>
              <a:t> TO NOV 27, 2021 VS JAN TO NOV 27, 2022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19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99CFBC-C446-4EB7-BD76-E8DC20FB3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164" y="314036"/>
            <a:ext cx="10677236" cy="1173019"/>
          </a:xfrm>
        </p:spPr>
        <p:txBody>
          <a:bodyPr>
            <a:normAutofit/>
          </a:bodyPr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Comparative total crime incidents</a:t>
            </a:r>
            <a:b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sz="2000" dirty="0" err="1"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r>
              <a:rPr lang="en-PH" sz="2000" dirty="0">
                <a:latin typeface="Arial" panose="020B0604020202020204" pitchFamily="34" charset="0"/>
                <a:cs typeface="Arial" panose="020B0604020202020204" pitchFamily="34" charset="0"/>
              </a:rPr>
              <a:t> TO NOV 27, 2021 VS JAN TO NOV 27, 2022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89182F9-6964-4EA7-BA53-A23566C9A9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7833300"/>
              </p:ext>
            </p:extLst>
          </p:nvPr>
        </p:nvGraphicFramePr>
        <p:xfrm>
          <a:off x="2032000" y="1764145"/>
          <a:ext cx="8128000" cy="4374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Arrow: Down 7">
            <a:extLst>
              <a:ext uri="{FF2B5EF4-FFF2-40B4-BE49-F238E27FC236}">
                <a16:creationId xmlns:a16="http://schemas.microsoft.com/office/drawing/2014/main" id="{4B17BDF5-D614-497E-B598-2825F2EACD15}"/>
              </a:ext>
            </a:extLst>
          </p:cNvPr>
          <p:cNvSpPr/>
          <p:nvPr/>
        </p:nvSpPr>
        <p:spPr>
          <a:xfrm rot="10800000">
            <a:off x="3426691" y="4100946"/>
            <a:ext cx="683491" cy="54494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A19BD847-9E69-4EBB-B533-B9590C7D048A}"/>
              </a:ext>
            </a:extLst>
          </p:cNvPr>
          <p:cNvSpPr/>
          <p:nvPr/>
        </p:nvSpPr>
        <p:spPr>
          <a:xfrm rot="10800000">
            <a:off x="5911273" y="2789321"/>
            <a:ext cx="683491" cy="54494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B869D13E-CA35-4194-93F7-8D6C32DC71A7}"/>
              </a:ext>
            </a:extLst>
          </p:cNvPr>
          <p:cNvSpPr/>
          <p:nvPr/>
        </p:nvSpPr>
        <p:spPr>
          <a:xfrm rot="10800000">
            <a:off x="8358910" y="2917922"/>
            <a:ext cx="683491" cy="54494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819959-3811-4B4F-9A85-94DD885E916A}"/>
              </a:ext>
            </a:extLst>
          </p:cNvPr>
          <p:cNvSpPr txBox="1"/>
          <p:nvPr/>
        </p:nvSpPr>
        <p:spPr>
          <a:xfrm>
            <a:off x="3158836" y="3602182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798 or 29.17%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DEAFA5-2840-4337-B37F-50BF1D69F7C8}"/>
              </a:ext>
            </a:extLst>
          </p:cNvPr>
          <p:cNvSpPr txBox="1"/>
          <p:nvPr/>
        </p:nvSpPr>
        <p:spPr>
          <a:xfrm>
            <a:off x="5653425" y="2370667"/>
            <a:ext cx="1459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87 or 4.61%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439DF6-B118-434E-8071-9BFAEC0B8151}"/>
              </a:ext>
            </a:extLst>
          </p:cNvPr>
          <p:cNvSpPr txBox="1"/>
          <p:nvPr/>
        </p:nvSpPr>
        <p:spPr>
          <a:xfrm>
            <a:off x="7974062" y="2555333"/>
            <a:ext cx="159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711 or 83.74%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762F33-B2FD-4C04-A339-4D2F82A4CB70}"/>
              </a:ext>
            </a:extLst>
          </p:cNvPr>
          <p:cNvSpPr txBox="1"/>
          <p:nvPr/>
        </p:nvSpPr>
        <p:spPr>
          <a:xfrm>
            <a:off x="350982" y="6446983"/>
            <a:ext cx="2992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400" i="1" dirty="0"/>
              <a:t>CIRAS as of November 28, 2022</a:t>
            </a:r>
          </a:p>
        </p:txBody>
      </p:sp>
    </p:spTree>
    <p:extLst>
      <p:ext uri="{BB962C8B-B14F-4D97-AF65-F5344CB8AC3E}">
        <p14:creationId xmlns:p14="http://schemas.microsoft.com/office/powerpoint/2010/main" val="2779416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99CFBC-C446-4EB7-BD76-E8DC20FB3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18" y="369455"/>
            <a:ext cx="10917382" cy="1154545"/>
          </a:xfrm>
        </p:spPr>
        <p:txBody>
          <a:bodyPr>
            <a:normAutofit/>
          </a:bodyPr>
          <a:lstStyle/>
          <a:p>
            <a:r>
              <a:rPr lang="en-PH" sz="2000" dirty="0"/>
              <a:t>Distribution of total crime incidents per </a:t>
            </a:r>
            <a:r>
              <a:rPr lang="en-PH" sz="2000" dirty="0" err="1"/>
              <a:t>ppoS</a:t>
            </a:r>
            <a:r>
              <a:rPr lang="en-PH" sz="2000" dirty="0"/>
              <a:t>/</a:t>
            </a:r>
            <a:r>
              <a:rPr lang="en-PH" sz="2000" dirty="0" err="1"/>
              <a:t>cpo</a:t>
            </a:r>
            <a:br>
              <a:rPr lang="en-PH" sz="2000" dirty="0"/>
            </a:br>
            <a:r>
              <a:rPr lang="en-PH" sz="2000" dirty="0" err="1"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r>
              <a:rPr lang="en-PH" sz="2000" dirty="0">
                <a:latin typeface="Arial" panose="020B0604020202020204" pitchFamily="34" charset="0"/>
                <a:cs typeface="Arial" panose="020B0604020202020204" pitchFamily="34" charset="0"/>
              </a:rPr>
              <a:t> TO NOV 27, 2021 VS JAN TO NOV 27, 2022</a:t>
            </a:r>
            <a:endParaRPr lang="en-PH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15EB75-FADD-414E-A2CB-D533F7CAA040}"/>
              </a:ext>
            </a:extLst>
          </p:cNvPr>
          <p:cNvSpPr txBox="1"/>
          <p:nvPr/>
        </p:nvSpPr>
        <p:spPr>
          <a:xfrm>
            <a:off x="350982" y="6446983"/>
            <a:ext cx="2992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400" i="1" dirty="0"/>
              <a:t>CIRAS as of November 28, 2022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A6A2826-2CDC-424C-832D-03BDD7A1DE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4048808"/>
              </p:ext>
            </p:extLst>
          </p:nvPr>
        </p:nvGraphicFramePr>
        <p:xfrm>
          <a:off x="831272" y="1782618"/>
          <a:ext cx="10806545" cy="4355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Arrow: Up 10">
            <a:extLst>
              <a:ext uri="{FF2B5EF4-FFF2-40B4-BE49-F238E27FC236}">
                <a16:creationId xmlns:a16="http://schemas.microsoft.com/office/drawing/2014/main" id="{7A042153-88D6-4643-9CBC-A4101252E41C}"/>
              </a:ext>
            </a:extLst>
          </p:cNvPr>
          <p:cNvSpPr/>
          <p:nvPr/>
        </p:nvSpPr>
        <p:spPr>
          <a:xfrm>
            <a:off x="3172691" y="4502727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71E24A37-6AA5-4A00-A82C-F4BD97668AAF}"/>
              </a:ext>
            </a:extLst>
          </p:cNvPr>
          <p:cNvSpPr/>
          <p:nvPr/>
        </p:nvSpPr>
        <p:spPr>
          <a:xfrm>
            <a:off x="4511964" y="2082800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2A5BDEE3-63A4-4AB1-AC29-D7B4264D16F4}"/>
              </a:ext>
            </a:extLst>
          </p:cNvPr>
          <p:cNvSpPr/>
          <p:nvPr/>
        </p:nvSpPr>
        <p:spPr>
          <a:xfrm>
            <a:off x="5962073" y="3228109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70CAE031-E542-4466-B9F8-9124863F3FD2}"/>
              </a:ext>
            </a:extLst>
          </p:cNvPr>
          <p:cNvSpPr/>
          <p:nvPr/>
        </p:nvSpPr>
        <p:spPr>
          <a:xfrm>
            <a:off x="7495309" y="4234873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C9553702-7C02-49D4-8722-58897E8DEED0}"/>
              </a:ext>
            </a:extLst>
          </p:cNvPr>
          <p:cNvSpPr/>
          <p:nvPr/>
        </p:nvSpPr>
        <p:spPr>
          <a:xfrm rot="10800000">
            <a:off x="9019309" y="4013200"/>
            <a:ext cx="563418" cy="36945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E6CC6B53-879B-4B53-A630-F977417585DC}"/>
              </a:ext>
            </a:extLst>
          </p:cNvPr>
          <p:cNvSpPr/>
          <p:nvPr/>
        </p:nvSpPr>
        <p:spPr>
          <a:xfrm rot="10800000">
            <a:off x="10446328" y="4581237"/>
            <a:ext cx="563418" cy="36945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2CE0BF-04F1-4159-9359-22E1BBBC0959}"/>
              </a:ext>
            </a:extLst>
          </p:cNvPr>
          <p:cNvSpPr txBox="1"/>
          <p:nvPr/>
        </p:nvSpPr>
        <p:spPr>
          <a:xfrm>
            <a:off x="1524001" y="3602181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31 or 7.99%</a:t>
            </a:r>
            <a:endParaRPr lang="en-PH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C262F6-D2DD-45F5-A290-D548E2BF8258}"/>
              </a:ext>
            </a:extLst>
          </p:cNvPr>
          <p:cNvSpPr txBox="1"/>
          <p:nvPr/>
        </p:nvSpPr>
        <p:spPr>
          <a:xfrm>
            <a:off x="2960255" y="4234872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22 or 23.66%</a:t>
            </a:r>
            <a:endParaRPr lang="en-PH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0AE644-1FEE-48FE-9698-743AD94F07DF}"/>
              </a:ext>
            </a:extLst>
          </p:cNvPr>
          <p:cNvSpPr txBox="1"/>
          <p:nvPr/>
        </p:nvSpPr>
        <p:spPr>
          <a:xfrm>
            <a:off x="4318001" y="1778000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584 or 55.36%</a:t>
            </a:r>
            <a:endParaRPr lang="en-PH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4CC898-9538-4868-BB31-60F5B4631651}"/>
              </a:ext>
            </a:extLst>
          </p:cNvPr>
          <p:cNvSpPr txBox="1"/>
          <p:nvPr/>
        </p:nvSpPr>
        <p:spPr>
          <a:xfrm>
            <a:off x="5749637" y="2932545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212 or 39.26%</a:t>
            </a:r>
            <a:endParaRPr lang="en-PH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6A055B-4204-4581-A515-FD7474F30FC3}"/>
              </a:ext>
            </a:extLst>
          </p:cNvPr>
          <p:cNvSpPr txBox="1"/>
          <p:nvPr/>
        </p:nvSpPr>
        <p:spPr>
          <a:xfrm>
            <a:off x="7310582" y="3920835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44 or 21.05%</a:t>
            </a:r>
            <a:endParaRPr lang="en-PH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BA3698-3B0B-4948-847E-CA94DE9CE8DE}"/>
              </a:ext>
            </a:extLst>
          </p:cNvPr>
          <p:cNvSpPr txBox="1"/>
          <p:nvPr/>
        </p:nvSpPr>
        <p:spPr>
          <a:xfrm>
            <a:off x="8797637" y="3699163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7 or 2.16%</a:t>
            </a:r>
            <a:endParaRPr lang="en-PH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0BCD48-2E23-40E5-9A46-554AEBF773A1}"/>
              </a:ext>
            </a:extLst>
          </p:cNvPr>
          <p:cNvSpPr txBox="1"/>
          <p:nvPr/>
        </p:nvSpPr>
        <p:spPr>
          <a:xfrm>
            <a:off x="10220038" y="4253344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26 or 20.63%</a:t>
            </a:r>
            <a:endParaRPr lang="en-PH" sz="1400" dirty="0"/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42FDA95A-FDD4-4A83-BCF1-2D7961109BB7}"/>
              </a:ext>
            </a:extLst>
          </p:cNvPr>
          <p:cNvSpPr/>
          <p:nvPr/>
        </p:nvSpPr>
        <p:spPr>
          <a:xfrm rot="10800000">
            <a:off x="1759526" y="4043990"/>
            <a:ext cx="563418" cy="36945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90632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99CFBC-C446-4EB7-BD76-E8DC20FB3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18" y="369455"/>
            <a:ext cx="10917382" cy="1154545"/>
          </a:xfrm>
        </p:spPr>
        <p:txBody>
          <a:bodyPr>
            <a:normAutofit/>
          </a:bodyPr>
          <a:lstStyle/>
          <a:p>
            <a:r>
              <a:rPr lang="en-PH" sz="2000" dirty="0"/>
              <a:t>Distribution of peace and order indicator per </a:t>
            </a:r>
            <a:r>
              <a:rPr lang="en-PH" sz="2000" dirty="0" err="1"/>
              <a:t>ppoS</a:t>
            </a:r>
            <a:r>
              <a:rPr lang="en-PH" sz="2000" dirty="0"/>
              <a:t>/</a:t>
            </a:r>
            <a:r>
              <a:rPr lang="en-PH" sz="2000" dirty="0" err="1"/>
              <a:t>cpo</a:t>
            </a:r>
            <a:br>
              <a:rPr lang="en-PH" sz="2000" dirty="0"/>
            </a:br>
            <a:r>
              <a:rPr lang="en-PH" sz="2000" dirty="0" err="1"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r>
              <a:rPr lang="en-PH" sz="2000" dirty="0">
                <a:latin typeface="Arial" panose="020B0604020202020204" pitchFamily="34" charset="0"/>
                <a:cs typeface="Arial" panose="020B0604020202020204" pitchFamily="34" charset="0"/>
              </a:rPr>
              <a:t> TO NOV 27, 2021 VS JAN TO NOV 27, 2022</a:t>
            </a:r>
            <a:endParaRPr lang="en-PH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15EB75-FADD-414E-A2CB-D533F7CAA040}"/>
              </a:ext>
            </a:extLst>
          </p:cNvPr>
          <p:cNvSpPr txBox="1"/>
          <p:nvPr/>
        </p:nvSpPr>
        <p:spPr>
          <a:xfrm>
            <a:off x="350982" y="6446983"/>
            <a:ext cx="2992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400" i="1" dirty="0"/>
              <a:t>CIRAS as of November 28, 2022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A6A2826-2CDC-424C-832D-03BDD7A1DE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6898214"/>
              </p:ext>
            </p:extLst>
          </p:nvPr>
        </p:nvGraphicFramePr>
        <p:xfrm>
          <a:off x="831272" y="1782618"/>
          <a:ext cx="10806545" cy="4355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Arrow: Up 10">
            <a:extLst>
              <a:ext uri="{FF2B5EF4-FFF2-40B4-BE49-F238E27FC236}">
                <a16:creationId xmlns:a16="http://schemas.microsoft.com/office/drawing/2014/main" id="{7A042153-88D6-4643-9CBC-A4101252E41C}"/>
              </a:ext>
            </a:extLst>
          </p:cNvPr>
          <p:cNvSpPr/>
          <p:nvPr/>
        </p:nvSpPr>
        <p:spPr>
          <a:xfrm>
            <a:off x="3251200" y="4344375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71E24A37-6AA5-4A00-A82C-F4BD97668AAF}"/>
              </a:ext>
            </a:extLst>
          </p:cNvPr>
          <p:cNvSpPr/>
          <p:nvPr/>
        </p:nvSpPr>
        <p:spPr>
          <a:xfrm>
            <a:off x="4623570" y="1872105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2A5BDEE3-63A4-4AB1-AC29-D7B4264D16F4}"/>
              </a:ext>
            </a:extLst>
          </p:cNvPr>
          <p:cNvSpPr/>
          <p:nvPr/>
        </p:nvSpPr>
        <p:spPr>
          <a:xfrm>
            <a:off x="6151418" y="3324988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E6CC6B53-879B-4B53-A630-F977417585DC}"/>
              </a:ext>
            </a:extLst>
          </p:cNvPr>
          <p:cNvSpPr/>
          <p:nvPr/>
        </p:nvSpPr>
        <p:spPr>
          <a:xfrm rot="10800000">
            <a:off x="10446328" y="4581237"/>
            <a:ext cx="563418" cy="36945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2CE0BF-04F1-4159-9359-22E1BBBC0959}"/>
              </a:ext>
            </a:extLst>
          </p:cNvPr>
          <p:cNvSpPr txBox="1"/>
          <p:nvPr/>
        </p:nvSpPr>
        <p:spPr>
          <a:xfrm>
            <a:off x="1463963" y="3574318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46 or 18.04%</a:t>
            </a:r>
            <a:endParaRPr lang="en-PH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C262F6-D2DD-45F5-A290-D548E2BF8258}"/>
              </a:ext>
            </a:extLst>
          </p:cNvPr>
          <p:cNvSpPr txBox="1"/>
          <p:nvPr/>
        </p:nvSpPr>
        <p:spPr>
          <a:xfrm>
            <a:off x="2919846" y="3975098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11 or 14.29%</a:t>
            </a:r>
            <a:endParaRPr lang="en-PH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0AE644-1FEE-48FE-9698-743AD94F07DF}"/>
              </a:ext>
            </a:extLst>
          </p:cNvPr>
          <p:cNvSpPr txBox="1"/>
          <p:nvPr/>
        </p:nvSpPr>
        <p:spPr>
          <a:xfrm>
            <a:off x="4299528" y="1544164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123 or 17.75%</a:t>
            </a:r>
            <a:endParaRPr lang="en-PH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4CC898-9538-4868-BB31-60F5B4631651}"/>
              </a:ext>
            </a:extLst>
          </p:cNvPr>
          <p:cNvSpPr txBox="1"/>
          <p:nvPr/>
        </p:nvSpPr>
        <p:spPr>
          <a:xfrm>
            <a:off x="5768109" y="2987964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7 or 1.71%</a:t>
            </a:r>
            <a:endParaRPr lang="en-PH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6A055B-4204-4581-A515-FD7474F30FC3}"/>
              </a:ext>
            </a:extLst>
          </p:cNvPr>
          <p:cNvSpPr txBox="1"/>
          <p:nvPr/>
        </p:nvSpPr>
        <p:spPr>
          <a:xfrm>
            <a:off x="7312890" y="3847046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 or 2.05%</a:t>
            </a:r>
            <a:endParaRPr lang="en-PH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BA3698-3B0B-4948-847E-CA94DE9CE8DE}"/>
              </a:ext>
            </a:extLst>
          </p:cNvPr>
          <p:cNvSpPr txBox="1"/>
          <p:nvPr/>
        </p:nvSpPr>
        <p:spPr>
          <a:xfrm>
            <a:off x="8702963" y="3392054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12 or 5.36%</a:t>
            </a:r>
            <a:endParaRPr lang="en-PH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0BCD48-2E23-40E5-9A46-554AEBF773A1}"/>
              </a:ext>
            </a:extLst>
          </p:cNvPr>
          <p:cNvSpPr txBox="1"/>
          <p:nvPr/>
        </p:nvSpPr>
        <p:spPr>
          <a:xfrm>
            <a:off x="10109201" y="4244108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17 or 20.73%</a:t>
            </a:r>
            <a:endParaRPr lang="en-PH" sz="1400" dirty="0"/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C31C5CD8-4570-489E-A3A9-E20CBCFA4B44}"/>
              </a:ext>
            </a:extLst>
          </p:cNvPr>
          <p:cNvSpPr/>
          <p:nvPr/>
        </p:nvSpPr>
        <p:spPr>
          <a:xfrm rot="10800000">
            <a:off x="1847273" y="3874653"/>
            <a:ext cx="563418" cy="36945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6" name="Arrow: Up 25">
            <a:extLst>
              <a:ext uri="{FF2B5EF4-FFF2-40B4-BE49-F238E27FC236}">
                <a16:creationId xmlns:a16="http://schemas.microsoft.com/office/drawing/2014/main" id="{84777621-673D-46B9-D4FA-52118375D853}"/>
              </a:ext>
            </a:extLst>
          </p:cNvPr>
          <p:cNvSpPr/>
          <p:nvPr/>
        </p:nvSpPr>
        <p:spPr>
          <a:xfrm>
            <a:off x="9086272" y="3756069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7" name="Arrow: Up 26">
            <a:extLst>
              <a:ext uri="{FF2B5EF4-FFF2-40B4-BE49-F238E27FC236}">
                <a16:creationId xmlns:a16="http://schemas.microsoft.com/office/drawing/2014/main" id="{3735DB28-BE52-4824-97E5-3B229B9281B5}"/>
              </a:ext>
            </a:extLst>
          </p:cNvPr>
          <p:cNvSpPr/>
          <p:nvPr/>
        </p:nvSpPr>
        <p:spPr>
          <a:xfrm rot="10800000">
            <a:off x="7610765" y="4211782"/>
            <a:ext cx="563418" cy="36945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90142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99CFBC-C446-4EB7-BD76-E8DC20FB3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18" y="369455"/>
            <a:ext cx="10917382" cy="1154545"/>
          </a:xfrm>
        </p:spPr>
        <p:txBody>
          <a:bodyPr>
            <a:normAutofit/>
          </a:bodyPr>
          <a:lstStyle/>
          <a:p>
            <a:r>
              <a:rPr lang="en-PH" sz="2000" dirty="0"/>
              <a:t>Distribution of public safety indicator per </a:t>
            </a:r>
            <a:r>
              <a:rPr lang="en-PH" sz="2000" dirty="0" err="1"/>
              <a:t>ppoS</a:t>
            </a:r>
            <a:r>
              <a:rPr lang="en-PH" sz="2000" dirty="0"/>
              <a:t>/</a:t>
            </a:r>
            <a:r>
              <a:rPr lang="en-PH" sz="2000" dirty="0" err="1"/>
              <a:t>cpo</a:t>
            </a:r>
            <a:br>
              <a:rPr lang="en-PH" sz="2000" dirty="0"/>
            </a:br>
            <a:r>
              <a:rPr lang="en-PH" sz="2000" dirty="0" err="1"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r>
              <a:rPr lang="en-PH" sz="2000" dirty="0">
                <a:latin typeface="Arial" panose="020B0604020202020204" pitchFamily="34" charset="0"/>
                <a:cs typeface="Arial" panose="020B0604020202020204" pitchFamily="34" charset="0"/>
              </a:rPr>
              <a:t> TO NOV 27, 2021 VS JAN TO NOV 27, 2022</a:t>
            </a:r>
            <a:endParaRPr lang="en-PH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15EB75-FADD-414E-A2CB-D533F7CAA040}"/>
              </a:ext>
            </a:extLst>
          </p:cNvPr>
          <p:cNvSpPr txBox="1"/>
          <p:nvPr/>
        </p:nvSpPr>
        <p:spPr>
          <a:xfrm>
            <a:off x="350982" y="6446983"/>
            <a:ext cx="2992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400" i="1" dirty="0"/>
              <a:t>CIRAS as of November 28, 2022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A6A2826-2CDC-424C-832D-03BDD7A1DE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8367197"/>
              </p:ext>
            </p:extLst>
          </p:nvPr>
        </p:nvGraphicFramePr>
        <p:xfrm>
          <a:off x="831272" y="1782618"/>
          <a:ext cx="10806545" cy="4355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Arrow: Up 10">
            <a:extLst>
              <a:ext uri="{FF2B5EF4-FFF2-40B4-BE49-F238E27FC236}">
                <a16:creationId xmlns:a16="http://schemas.microsoft.com/office/drawing/2014/main" id="{7A042153-88D6-4643-9CBC-A4101252E41C}"/>
              </a:ext>
            </a:extLst>
          </p:cNvPr>
          <p:cNvSpPr/>
          <p:nvPr/>
        </p:nvSpPr>
        <p:spPr>
          <a:xfrm>
            <a:off x="3225800" y="4539674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71E24A37-6AA5-4A00-A82C-F4BD97668AAF}"/>
              </a:ext>
            </a:extLst>
          </p:cNvPr>
          <p:cNvSpPr/>
          <p:nvPr/>
        </p:nvSpPr>
        <p:spPr>
          <a:xfrm>
            <a:off x="4623570" y="1872105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2A5BDEE3-63A4-4AB1-AC29-D7B4264D16F4}"/>
              </a:ext>
            </a:extLst>
          </p:cNvPr>
          <p:cNvSpPr/>
          <p:nvPr/>
        </p:nvSpPr>
        <p:spPr>
          <a:xfrm>
            <a:off x="6151418" y="3324988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E6CC6B53-879B-4B53-A630-F977417585DC}"/>
              </a:ext>
            </a:extLst>
          </p:cNvPr>
          <p:cNvSpPr/>
          <p:nvPr/>
        </p:nvSpPr>
        <p:spPr>
          <a:xfrm rot="10800000">
            <a:off x="10446328" y="4581237"/>
            <a:ext cx="563418" cy="36945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2CE0BF-04F1-4159-9359-22E1BBBC0959}"/>
              </a:ext>
            </a:extLst>
          </p:cNvPr>
          <p:cNvSpPr txBox="1"/>
          <p:nvPr/>
        </p:nvSpPr>
        <p:spPr>
          <a:xfrm>
            <a:off x="1376603" y="3863978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15 or 11.28%</a:t>
            </a:r>
            <a:endParaRPr lang="en-PH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C262F6-D2DD-45F5-A290-D548E2BF8258}"/>
              </a:ext>
            </a:extLst>
          </p:cNvPr>
          <p:cNvSpPr txBox="1"/>
          <p:nvPr/>
        </p:nvSpPr>
        <p:spPr>
          <a:xfrm>
            <a:off x="2858849" y="4228768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11 or 68.75%</a:t>
            </a:r>
            <a:endParaRPr lang="en-PH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0AE644-1FEE-48FE-9698-743AD94F07DF}"/>
              </a:ext>
            </a:extLst>
          </p:cNvPr>
          <p:cNvSpPr txBox="1"/>
          <p:nvPr/>
        </p:nvSpPr>
        <p:spPr>
          <a:xfrm>
            <a:off x="4299528" y="1544164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461 or 127.35%</a:t>
            </a:r>
            <a:endParaRPr lang="en-PH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4CC898-9538-4868-BB31-60F5B4631651}"/>
              </a:ext>
            </a:extLst>
          </p:cNvPr>
          <p:cNvSpPr txBox="1"/>
          <p:nvPr/>
        </p:nvSpPr>
        <p:spPr>
          <a:xfrm>
            <a:off x="5768109" y="2987964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205 or 156.49%</a:t>
            </a:r>
            <a:endParaRPr lang="en-PH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6A055B-4204-4581-A515-FD7474F30FC3}"/>
              </a:ext>
            </a:extLst>
          </p:cNvPr>
          <p:cNvSpPr txBox="1"/>
          <p:nvPr/>
        </p:nvSpPr>
        <p:spPr>
          <a:xfrm>
            <a:off x="7296919" y="4017866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47 or 74.60%</a:t>
            </a:r>
            <a:endParaRPr lang="en-PH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BA3698-3B0B-4948-847E-CA94DE9CE8DE}"/>
              </a:ext>
            </a:extLst>
          </p:cNvPr>
          <p:cNvSpPr txBox="1"/>
          <p:nvPr/>
        </p:nvSpPr>
        <p:spPr>
          <a:xfrm>
            <a:off x="8703060" y="3891329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19 or 19%</a:t>
            </a:r>
            <a:endParaRPr lang="en-PH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0BCD48-2E23-40E5-9A46-554AEBF773A1}"/>
              </a:ext>
            </a:extLst>
          </p:cNvPr>
          <p:cNvSpPr txBox="1"/>
          <p:nvPr/>
        </p:nvSpPr>
        <p:spPr>
          <a:xfrm>
            <a:off x="10109201" y="4244108"/>
            <a:ext cx="1330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9 or 20.45%</a:t>
            </a:r>
            <a:endParaRPr lang="en-PH" sz="1400" dirty="0"/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FF0D1CEF-81AE-4263-A420-4FD42B0AB302}"/>
              </a:ext>
            </a:extLst>
          </p:cNvPr>
          <p:cNvSpPr/>
          <p:nvPr/>
        </p:nvSpPr>
        <p:spPr>
          <a:xfrm>
            <a:off x="1759912" y="4211782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9" name="Arrow: Up 28">
            <a:extLst>
              <a:ext uri="{FF2B5EF4-FFF2-40B4-BE49-F238E27FC236}">
                <a16:creationId xmlns:a16="http://schemas.microsoft.com/office/drawing/2014/main" id="{3AD2B789-273E-4216-84B2-0B2C22AD5638}"/>
              </a:ext>
            </a:extLst>
          </p:cNvPr>
          <p:cNvSpPr/>
          <p:nvPr/>
        </p:nvSpPr>
        <p:spPr>
          <a:xfrm>
            <a:off x="7680228" y="4351817"/>
            <a:ext cx="563418" cy="36945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0" name="Arrow: Up 29">
            <a:extLst>
              <a:ext uri="{FF2B5EF4-FFF2-40B4-BE49-F238E27FC236}">
                <a16:creationId xmlns:a16="http://schemas.microsoft.com/office/drawing/2014/main" id="{14A93702-FEE7-40A8-89D6-ED7E8575C330}"/>
              </a:ext>
            </a:extLst>
          </p:cNvPr>
          <p:cNvSpPr/>
          <p:nvPr/>
        </p:nvSpPr>
        <p:spPr>
          <a:xfrm rot="10800000">
            <a:off x="9095604" y="4318333"/>
            <a:ext cx="563418" cy="36945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41504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99CFBC-C446-4EB7-BD76-E8DC20FB3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164" y="314036"/>
            <a:ext cx="10677236" cy="1173019"/>
          </a:xfrm>
        </p:spPr>
        <p:txBody>
          <a:bodyPr>
            <a:normAutofit/>
          </a:bodyPr>
          <a:lstStyle/>
          <a:p>
            <a:r>
              <a:rPr lang="en-PH" sz="2200" dirty="0">
                <a:latin typeface="Arial" panose="020B0604020202020204" pitchFamily="34" charset="0"/>
                <a:cs typeface="Arial" panose="020B0604020202020204" pitchFamily="34" charset="0"/>
              </a:rPr>
              <a:t>AVERAGE MONTHLY PEACE AND ORDER INDICATOR CRIME RATE</a:t>
            </a:r>
            <a:b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sz="2000" dirty="0" err="1"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r>
              <a:rPr lang="en-PH" sz="2000" dirty="0">
                <a:latin typeface="Arial" panose="020B0604020202020204" pitchFamily="34" charset="0"/>
                <a:cs typeface="Arial" panose="020B0604020202020204" pitchFamily="34" charset="0"/>
              </a:rPr>
              <a:t> TO NOV 27, 2021 VS JAN TO NOV 27, 2022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10A778D-76CB-4AA7-AEAD-BD854025B9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4270999"/>
              </p:ext>
            </p:extLst>
          </p:nvPr>
        </p:nvGraphicFramePr>
        <p:xfrm>
          <a:off x="1052945" y="1727200"/>
          <a:ext cx="10372437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F143F0B-F114-405A-9853-FEE731CB053A}"/>
              </a:ext>
            </a:extLst>
          </p:cNvPr>
          <p:cNvSpPr txBox="1"/>
          <p:nvPr/>
        </p:nvSpPr>
        <p:spPr>
          <a:xfrm>
            <a:off x="1584037" y="282171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1.57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C2E10D-AB43-440D-A753-2A98FB524EDD}"/>
              </a:ext>
            </a:extLst>
          </p:cNvPr>
          <p:cNvSpPr txBox="1"/>
          <p:nvPr/>
        </p:nvSpPr>
        <p:spPr>
          <a:xfrm>
            <a:off x="2784764" y="328352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0.76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71CA49-5FF4-4AF2-B76E-BBD23D5FBE31}"/>
              </a:ext>
            </a:extLst>
          </p:cNvPr>
          <p:cNvSpPr txBox="1"/>
          <p:nvPr/>
        </p:nvSpPr>
        <p:spPr>
          <a:xfrm>
            <a:off x="4003964" y="1579541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2.92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08F2D5-0392-4687-803C-1BC56C7BF700}"/>
              </a:ext>
            </a:extLst>
          </p:cNvPr>
          <p:cNvSpPr txBox="1"/>
          <p:nvPr/>
        </p:nvSpPr>
        <p:spPr>
          <a:xfrm>
            <a:off x="5195455" y="310803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0.13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807941-D42F-4C32-9926-A75334DD1B70}"/>
              </a:ext>
            </a:extLst>
          </p:cNvPr>
          <p:cNvSpPr txBox="1"/>
          <p:nvPr/>
        </p:nvSpPr>
        <p:spPr>
          <a:xfrm>
            <a:off x="6340764" y="341283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0.12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A00A01-E02C-48D5-A5B6-65DF1D0B2710}"/>
              </a:ext>
            </a:extLst>
          </p:cNvPr>
          <p:cNvSpPr txBox="1"/>
          <p:nvPr/>
        </p:nvSpPr>
        <p:spPr>
          <a:xfrm>
            <a:off x="7578437" y="282171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0.46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5A8586-ED71-460F-B6FE-BB287863B586}"/>
              </a:ext>
            </a:extLst>
          </p:cNvPr>
          <p:cNvSpPr txBox="1"/>
          <p:nvPr/>
        </p:nvSpPr>
        <p:spPr>
          <a:xfrm>
            <a:off x="8880764" y="358832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0.90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D41DE8-EA8A-4826-B375-D9713DB10199}"/>
              </a:ext>
            </a:extLst>
          </p:cNvPr>
          <p:cNvSpPr txBox="1"/>
          <p:nvPr/>
        </p:nvSpPr>
        <p:spPr>
          <a:xfrm>
            <a:off x="10099964" y="282171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0.41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3D7CE10-8A27-483E-B8C2-C11F690118F9}"/>
              </a:ext>
            </a:extLst>
          </p:cNvPr>
          <p:cNvSpPr txBox="1"/>
          <p:nvPr/>
        </p:nvSpPr>
        <p:spPr>
          <a:xfrm>
            <a:off x="198582" y="6479310"/>
            <a:ext cx="2992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400" i="1" dirty="0"/>
              <a:t>CIRAS as of November 28, 2022</a:t>
            </a:r>
          </a:p>
        </p:txBody>
      </p:sp>
    </p:spTree>
    <p:extLst>
      <p:ext uri="{BB962C8B-B14F-4D97-AF65-F5344CB8AC3E}">
        <p14:creationId xmlns:p14="http://schemas.microsoft.com/office/powerpoint/2010/main" val="3405044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99CFBC-C446-4EB7-BD76-E8DC20FB3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164" y="314036"/>
            <a:ext cx="10677236" cy="1173019"/>
          </a:xfrm>
        </p:spPr>
        <p:txBody>
          <a:bodyPr>
            <a:normAutofit/>
          </a:bodyPr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DISTRIBUTION OF 8 FOCUS CRIMES</a:t>
            </a:r>
            <a:b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sz="2800" dirty="0" err="1"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r>
              <a:rPr lang="en-PH" sz="2800" dirty="0">
                <a:latin typeface="Arial" panose="020B0604020202020204" pitchFamily="34" charset="0"/>
                <a:cs typeface="Arial" panose="020B0604020202020204" pitchFamily="34" charset="0"/>
              </a:rPr>
              <a:t> TO NOV 27, 2021 VS JAN TO NOV 27, 2022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10A778D-76CB-4AA7-AEAD-BD854025B9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8548402"/>
              </p:ext>
            </p:extLst>
          </p:nvPr>
        </p:nvGraphicFramePr>
        <p:xfrm>
          <a:off x="1052945" y="1727200"/>
          <a:ext cx="10372437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F143F0B-F114-405A-9853-FEE731CB053A}"/>
              </a:ext>
            </a:extLst>
          </p:cNvPr>
          <p:cNvSpPr txBox="1"/>
          <p:nvPr/>
        </p:nvSpPr>
        <p:spPr>
          <a:xfrm>
            <a:off x="1473946" y="371421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dirty="0"/>
              <a:t>2 or 4.44%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71CA49-5FF4-4AF2-B76E-BBD23D5FBE31}"/>
              </a:ext>
            </a:extLst>
          </p:cNvPr>
          <p:cNvSpPr txBox="1"/>
          <p:nvPr/>
        </p:nvSpPr>
        <p:spPr>
          <a:xfrm>
            <a:off x="3832645" y="3318686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dirty="0"/>
              <a:t>23 or 38.33%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807941-D42F-4C32-9926-A75334DD1B70}"/>
              </a:ext>
            </a:extLst>
          </p:cNvPr>
          <p:cNvSpPr txBox="1"/>
          <p:nvPr/>
        </p:nvSpPr>
        <p:spPr>
          <a:xfrm>
            <a:off x="6263001" y="3522183"/>
            <a:ext cx="1283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dirty="0"/>
              <a:t>21 or 46.67%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A00A01-E02C-48D5-A5B6-65DF1D0B2710}"/>
              </a:ext>
            </a:extLst>
          </p:cNvPr>
          <p:cNvSpPr txBox="1"/>
          <p:nvPr/>
        </p:nvSpPr>
        <p:spPr>
          <a:xfrm>
            <a:off x="7546109" y="1870562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dirty="0"/>
              <a:t>90 or 68.70%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D41DE8-EA8A-4826-B375-D9713DB10199}"/>
              </a:ext>
            </a:extLst>
          </p:cNvPr>
          <p:cNvSpPr txBox="1"/>
          <p:nvPr/>
        </p:nvSpPr>
        <p:spPr>
          <a:xfrm>
            <a:off x="9966806" y="4194174"/>
            <a:ext cx="1380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dirty="0"/>
              <a:t>20 or 200%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1C5A53-DA17-40F9-B178-D2D82C5B30E0}"/>
              </a:ext>
            </a:extLst>
          </p:cNvPr>
          <p:cNvSpPr txBox="1"/>
          <p:nvPr/>
        </p:nvSpPr>
        <p:spPr>
          <a:xfrm>
            <a:off x="5283524" y="1899737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dirty="0"/>
              <a:t>29 or 14.57%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BF5BDF-616A-46D8-96A7-7521A39F82FF}"/>
              </a:ext>
            </a:extLst>
          </p:cNvPr>
          <p:cNvSpPr txBox="1"/>
          <p:nvPr/>
        </p:nvSpPr>
        <p:spPr>
          <a:xfrm>
            <a:off x="350982" y="6446983"/>
            <a:ext cx="2992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400" i="1" dirty="0"/>
              <a:t>CIRAS as of November 28, 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EC6B67-53E8-4420-931D-5722A306C3B4}"/>
              </a:ext>
            </a:extLst>
          </p:cNvPr>
          <p:cNvSpPr txBox="1"/>
          <p:nvPr/>
        </p:nvSpPr>
        <p:spPr>
          <a:xfrm>
            <a:off x="8645237" y="3987575"/>
            <a:ext cx="1380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dirty="0"/>
              <a:t>2 or 20%</a:t>
            </a:r>
          </a:p>
        </p:txBody>
      </p:sp>
    </p:spTree>
    <p:extLst>
      <p:ext uri="{BB962C8B-B14F-4D97-AF65-F5344CB8AC3E}">
        <p14:creationId xmlns:p14="http://schemas.microsoft.com/office/powerpoint/2010/main" val="3485176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99CFBC-C446-4EB7-BD76-E8DC20FB3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164" y="314036"/>
            <a:ext cx="10677236" cy="1173019"/>
          </a:xfrm>
        </p:spPr>
        <p:txBody>
          <a:bodyPr>
            <a:normAutofit/>
          </a:bodyPr>
          <a:lstStyle/>
          <a:p>
            <a:r>
              <a:rPr lang="en-PH" sz="2200" dirty="0">
                <a:latin typeface="Arial" panose="020B0604020202020204" pitchFamily="34" charset="0"/>
                <a:cs typeface="Arial" panose="020B0604020202020204" pitchFamily="34" charset="0"/>
              </a:rPr>
              <a:t>PEACE AND ORDER INDICATOR CRIME clearance efficiency</a:t>
            </a:r>
            <a:br>
              <a:rPr lang="en-PH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sz="2000" dirty="0" err="1"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r>
              <a:rPr lang="en-PH" sz="2000" dirty="0">
                <a:latin typeface="Arial" panose="020B0604020202020204" pitchFamily="34" charset="0"/>
                <a:cs typeface="Arial" panose="020B0604020202020204" pitchFamily="34" charset="0"/>
              </a:rPr>
              <a:t> TO NOV 27, 2021 VS JAN TO NOV 27, 2022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10A778D-76CB-4AA7-AEAD-BD854025B9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4801388"/>
              </p:ext>
            </p:extLst>
          </p:nvPr>
        </p:nvGraphicFramePr>
        <p:xfrm>
          <a:off x="1052945" y="1727200"/>
          <a:ext cx="10372437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F143F0B-F114-405A-9853-FEE731CB053A}"/>
              </a:ext>
            </a:extLst>
          </p:cNvPr>
          <p:cNvSpPr txBox="1"/>
          <p:nvPr/>
        </p:nvSpPr>
        <p:spPr>
          <a:xfrm>
            <a:off x="1801092" y="213359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5.61%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C2E10D-AB43-440D-A753-2A98FB524EDD}"/>
              </a:ext>
            </a:extLst>
          </p:cNvPr>
          <p:cNvSpPr txBox="1"/>
          <p:nvPr/>
        </p:nvSpPr>
        <p:spPr>
          <a:xfrm>
            <a:off x="2914074" y="2221346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3.90%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71CA49-5FF4-4AF2-B76E-BBD23D5FBE31}"/>
              </a:ext>
            </a:extLst>
          </p:cNvPr>
          <p:cNvSpPr txBox="1"/>
          <p:nvPr/>
        </p:nvSpPr>
        <p:spPr>
          <a:xfrm>
            <a:off x="4179456" y="222134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1.13%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08F2D5-0392-4687-803C-1BC56C7BF700}"/>
              </a:ext>
            </a:extLst>
          </p:cNvPr>
          <p:cNvSpPr txBox="1"/>
          <p:nvPr/>
        </p:nvSpPr>
        <p:spPr>
          <a:xfrm>
            <a:off x="5213927" y="219363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1.42%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807941-D42F-4C32-9926-A75334DD1B70}"/>
              </a:ext>
            </a:extLst>
          </p:cNvPr>
          <p:cNvSpPr txBox="1"/>
          <p:nvPr/>
        </p:nvSpPr>
        <p:spPr>
          <a:xfrm>
            <a:off x="6433127" y="2230582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0.61%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A00A01-E02C-48D5-A5B6-65DF1D0B2710}"/>
              </a:ext>
            </a:extLst>
          </p:cNvPr>
          <p:cNvSpPr txBox="1"/>
          <p:nvPr/>
        </p:nvSpPr>
        <p:spPr>
          <a:xfrm>
            <a:off x="7559965" y="2322946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3.05%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5A8586-ED71-460F-B6FE-BB287863B586}"/>
              </a:ext>
            </a:extLst>
          </p:cNvPr>
          <p:cNvSpPr txBox="1"/>
          <p:nvPr/>
        </p:nvSpPr>
        <p:spPr>
          <a:xfrm>
            <a:off x="8834583" y="235989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4.09%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D41DE8-EA8A-4826-B375-D9713DB10199}"/>
              </a:ext>
            </a:extLst>
          </p:cNvPr>
          <p:cNvSpPr txBox="1"/>
          <p:nvPr/>
        </p:nvSpPr>
        <p:spPr>
          <a:xfrm>
            <a:off x="9979891" y="2304472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1.55%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5FF941-2731-424B-8275-752856634768}"/>
              </a:ext>
            </a:extLst>
          </p:cNvPr>
          <p:cNvSpPr txBox="1"/>
          <p:nvPr/>
        </p:nvSpPr>
        <p:spPr>
          <a:xfrm>
            <a:off x="350982" y="6446983"/>
            <a:ext cx="2992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400" i="1" dirty="0"/>
              <a:t>CIRAS as of November 28, 2022</a:t>
            </a:r>
          </a:p>
        </p:txBody>
      </p:sp>
    </p:spTree>
    <p:extLst>
      <p:ext uri="{BB962C8B-B14F-4D97-AF65-F5344CB8AC3E}">
        <p14:creationId xmlns:p14="http://schemas.microsoft.com/office/powerpoint/2010/main" val="664764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99CFBC-C446-4EB7-BD76-E8DC20FB3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164" y="314036"/>
            <a:ext cx="10677236" cy="1173019"/>
          </a:xfrm>
        </p:spPr>
        <p:txBody>
          <a:bodyPr>
            <a:normAutofit/>
          </a:bodyPr>
          <a:lstStyle/>
          <a:p>
            <a:r>
              <a:rPr lang="en-PH" sz="2200" dirty="0">
                <a:latin typeface="Arial" panose="020B0604020202020204" pitchFamily="34" charset="0"/>
                <a:cs typeface="Arial" panose="020B0604020202020204" pitchFamily="34" charset="0"/>
              </a:rPr>
              <a:t>PEACE AND ORDER INDICATOR CRIME solution efficiency</a:t>
            </a:r>
            <a:br>
              <a:rPr lang="en-PH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sz="2000" dirty="0" err="1"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r>
              <a:rPr lang="en-PH" sz="2000" dirty="0">
                <a:latin typeface="Arial" panose="020B0604020202020204" pitchFamily="34" charset="0"/>
                <a:cs typeface="Arial" panose="020B0604020202020204" pitchFamily="34" charset="0"/>
              </a:rPr>
              <a:t> TO NOV 27, 2021 VS JAN TO NOV 27, 2022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E0452415-133C-4A38-BA9E-881CA04E89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5484970"/>
              </p:ext>
            </p:extLst>
          </p:nvPr>
        </p:nvGraphicFramePr>
        <p:xfrm>
          <a:off x="1052945" y="1727200"/>
          <a:ext cx="10372437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EFA50710-F548-4FC8-B583-0DAB1AAF0212}"/>
              </a:ext>
            </a:extLst>
          </p:cNvPr>
          <p:cNvSpPr txBox="1"/>
          <p:nvPr/>
        </p:nvSpPr>
        <p:spPr>
          <a:xfrm>
            <a:off x="1801092" y="213359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13.36%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94A9C1-767B-40A5-A8E9-64E2FCF7CF4C}"/>
              </a:ext>
            </a:extLst>
          </p:cNvPr>
          <p:cNvSpPr txBox="1"/>
          <p:nvPr/>
        </p:nvSpPr>
        <p:spPr>
          <a:xfrm>
            <a:off x="2969492" y="2128981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15.91%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9D3B5F-681C-4412-B95A-F646092CA74C}"/>
              </a:ext>
            </a:extLst>
          </p:cNvPr>
          <p:cNvSpPr txBox="1"/>
          <p:nvPr/>
        </p:nvSpPr>
        <p:spPr>
          <a:xfrm>
            <a:off x="4151746" y="2202872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7.41%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96210A-1494-41D0-8E02-2009F8BB4E3B}"/>
              </a:ext>
            </a:extLst>
          </p:cNvPr>
          <p:cNvSpPr txBox="1"/>
          <p:nvPr/>
        </p:nvSpPr>
        <p:spPr>
          <a:xfrm>
            <a:off x="5140038" y="2128981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5.77%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9D779D-3349-4C17-B3B9-F50EC133569D}"/>
              </a:ext>
            </a:extLst>
          </p:cNvPr>
          <p:cNvSpPr txBox="1"/>
          <p:nvPr/>
        </p:nvSpPr>
        <p:spPr>
          <a:xfrm>
            <a:off x="6433129" y="2165926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7.24%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825B97-6670-437E-A56E-725230CFB3B9}"/>
              </a:ext>
            </a:extLst>
          </p:cNvPr>
          <p:cNvSpPr txBox="1"/>
          <p:nvPr/>
        </p:nvSpPr>
        <p:spPr>
          <a:xfrm>
            <a:off x="7550729" y="223981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6.95%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7B0316-7462-4032-947D-697FF52167F8}"/>
              </a:ext>
            </a:extLst>
          </p:cNvPr>
          <p:cNvSpPr txBox="1"/>
          <p:nvPr/>
        </p:nvSpPr>
        <p:spPr>
          <a:xfrm>
            <a:off x="8853056" y="231370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2.67%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5801E4-B846-4666-B5B3-4EA033002013}"/>
              </a:ext>
            </a:extLst>
          </p:cNvPr>
          <p:cNvSpPr txBox="1"/>
          <p:nvPr/>
        </p:nvSpPr>
        <p:spPr>
          <a:xfrm>
            <a:off x="9989128" y="221210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/>
              <a:t>7.99%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5D3C0-632B-4E22-AB52-57156A6F665F}"/>
              </a:ext>
            </a:extLst>
          </p:cNvPr>
          <p:cNvSpPr txBox="1"/>
          <p:nvPr/>
        </p:nvSpPr>
        <p:spPr>
          <a:xfrm>
            <a:off x="350982" y="6446983"/>
            <a:ext cx="2992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400" i="1" dirty="0"/>
              <a:t>CIRAS as of November 28, 2022</a:t>
            </a:r>
          </a:p>
        </p:txBody>
      </p:sp>
    </p:spTree>
    <p:extLst>
      <p:ext uri="{BB962C8B-B14F-4D97-AF65-F5344CB8AC3E}">
        <p14:creationId xmlns:p14="http://schemas.microsoft.com/office/powerpoint/2010/main" val="1454448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6C9A0-744B-4306-BEA9-2D0817989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764309"/>
            <a:ext cx="7729728" cy="1188720"/>
          </a:xfrm>
        </p:spPr>
        <p:txBody>
          <a:bodyPr/>
          <a:lstStyle/>
          <a:p>
            <a:r>
              <a:rPr lang="en-PH" dirty="0"/>
              <a:t>END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403235145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250</TotalTime>
  <Words>410</Words>
  <Application>Microsoft Office PowerPoint</Application>
  <PresentationFormat>Widescreen</PresentationFormat>
  <Paragraphs>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Parcel</vt:lpstr>
      <vt:lpstr>Crime situation jan TO NOV 27, 2021 VS JAN TO NOV 27, 2022</vt:lpstr>
      <vt:lpstr>Comparative total crime incidents jan TO NOV 27, 2021 VS JAN TO NOV 27, 2022</vt:lpstr>
      <vt:lpstr>Distribution of total crime incidents per ppoS/cpo jan TO NOV 27, 2021 VS JAN TO NOV 27, 2022</vt:lpstr>
      <vt:lpstr>Distribution of peace and order indicator per ppoS/cpo jan TO NOV 27, 2021 VS JAN TO NOV 27, 2022</vt:lpstr>
      <vt:lpstr>Distribution of public safety indicator per ppoS/cpo jan TO NOV 27, 2021 VS JAN TO NOV 27, 2022</vt:lpstr>
      <vt:lpstr>AVERAGE MONTHLY PEACE AND ORDER INDICATOR CRIME RATE jan TO NOV 27, 2021 VS JAN TO NOV 27, 2022</vt:lpstr>
      <vt:lpstr>DISTRIBUTION OF 8 FOCUS CRIMES jan TO NOV 27, 2021 VS JAN TO NOV 27, 2022</vt:lpstr>
      <vt:lpstr>PEACE AND ORDER INDICATOR CRIME clearance efficiency jan TO NOV 27, 2021 VS JAN TO NOV 27, 2022</vt:lpstr>
      <vt:lpstr>PEACE AND ORDER INDICATOR CRIME solution efficiency jan TO NOV 27, 2021 VS JAN TO NOV 27, 2022</vt:lpstr>
      <vt:lpstr>END OF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total crime incidents JAN 1-APRIL 24, 2021 VS JAN 1-APRIL 24, 2022</dc:title>
  <dc:creator>pc1</dc:creator>
  <cp:lastModifiedBy>user</cp:lastModifiedBy>
  <cp:revision>396</cp:revision>
  <dcterms:created xsi:type="dcterms:W3CDTF">2022-04-25T05:19:48Z</dcterms:created>
  <dcterms:modified xsi:type="dcterms:W3CDTF">2022-11-28T09:03:49Z</dcterms:modified>
</cp:coreProperties>
</file>